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T Sans Narrow"/>
      <p:regular r:id="rId27"/>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TSansNarrow-bold.fntdata"/><Relationship Id="rId27" Type="http://schemas.openxmlformats.org/officeDocument/2006/relationships/font" Target="fonts/PTSansNarr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033e5f5b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033e5f5b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033e5f5ba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033e5f5ba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faa721d5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faa721d5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033e5f5b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033e5f5b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7033e5f5b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7033e5f5b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033e5f5b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7033e5f5b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033e5f5ba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033e5f5ba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faa721d5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faa721d5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033e5f5ba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033e5f5ba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062d5f4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7062d5f4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06895eb3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06895eb3d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7062d5f4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7062d5f4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d78f494b0722d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d78f494b0722d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6405ab001f4d5c3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405ab001f4d5c3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6405ab001f4d5c3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405ab001f4d5c3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405ab001f4d5c3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405ab001f4d5c3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405ab001f4d5c3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405ab001f4d5c3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033e5f5b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033e5f5b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033e5f5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7033e5f5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7033e5f5b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7033e5f5b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taiwan.gov.tw/content_4.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Democratization of Taiwan </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Saimanas Reddy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4000"/>
              <a:buFont typeface="Arial"/>
              <a:buNone/>
            </a:pPr>
            <a:r>
              <a:rPr lang="en" sz="2500"/>
              <a:t>First Article: </a:t>
            </a:r>
            <a:r>
              <a:rPr b="0" lang="en" sz="2500"/>
              <a:t>“From Authoritarian Policing to Democratic Policing: A Case Study of Taiwan" Evidence Cont.</a:t>
            </a:r>
            <a:endParaRPr b="0" sz="2500"/>
          </a:p>
          <a:p>
            <a:pPr indent="0" lvl="0" marL="0" rtl="0" algn="l">
              <a:spcBef>
                <a:spcPts val="0"/>
              </a:spcBef>
              <a:spcAft>
                <a:spcPts val="0"/>
              </a:spcAft>
              <a:buNone/>
            </a:pPr>
            <a:r>
              <a:t/>
            </a:r>
            <a:endParaRPr/>
          </a:p>
        </p:txBody>
      </p:sp>
      <p:pic>
        <p:nvPicPr>
          <p:cNvPr id="128" name="Google Shape;128;p22"/>
          <p:cNvPicPr preferRelativeResize="0"/>
          <p:nvPr/>
        </p:nvPicPr>
        <p:blipFill>
          <a:blip r:embed="rId3">
            <a:alphaModFix/>
          </a:blip>
          <a:stretch>
            <a:fillRect/>
          </a:stretch>
        </p:blipFill>
        <p:spPr>
          <a:xfrm>
            <a:off x="1320938" y="1315175"/>
            <a:ext cx="6502124" cy="3733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500"/>
              <a:t>First Article: </a:t>
            </a:r>
            <a:r>
              <a:rPr b="0" lang="en" sz="2500"/>
              <a:t>“From Authoritarian Policing to Democratic Policing: A Case Study of Taiwan" Conclusion</a:t>
            </a:r>
            <a:endParaRPr b="0" sz="2500"/>
          </a:p>
          <a:p>
            <a:pPr indent="0" lvl="0" marL="0" rtl="0" algn="l">
              <a:spcBef>
                <a:spcPts val="0"/>
              </a:spcBef>
              <a:spcAft>
                <a:spcPts val="0"/>
              </a:spcAft>
              <a:buNone/>
            </a:pPr>
            <a:r>
              <a:t/>
            </a:r>
            <a:endParaRPr b="0" sz="2500"/>
          </a:p>
          <a:p>
            <a:pPr indent="0" lvl="0" marL="0" rtl="0" algn="l">
              <a:spcBef>
                <a:spcPts val="0"/>
              </a:spcBef>
              <a:spcAft>
                <a:spcPts val="0"/>
              </a:spcAft>
              <a:buNone/>
            </a:pPr>
            <a:r>
              <a:t/>
            </a:r>
            <a:endParaRPr/>
          </a:p>
        </p:txBody>
      </p:sp>
      <p:sp>
        <p:nvSpPr>
          <p:cNvPr id="134" name="Google Shape;134;p23"/>
          <p:cNvSpPr txBox="1"/>
          <p:nvPr>
            <p:ph idx="1" type="body"/>
          </p:nvPr>
        </p:nvSpPr>
        <p:spPr>
          <a:xfrm>
            <a:off x="311700" y="1346575"/>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12121"/>
              </a:buClr>
              <a:buSzPts val="1500"/>
              <a:buFont typeface="Roboto"/>
              <a:buChar char="●"/>
            </a:pPr>
            <a:r>
              <a:rPr lang="en" sz="1500">
                <a:solidFill>
                  <a:srgbClr val="212121"/>
                </a:solidFill>
              </a:rPr>
              <a:t>Sustained Reforms Are Crucial: The article concludes that for democratic values to be deeply integrated into policing, continuous reforms are necessary. It argues that these reforms must address both the structural and cultural legacies of the authoritarian past.</a:t>
            </a:r>
            <a:endParaRPr sz="1500">
              <a:solidFill>
                <a:srgbClr val="212121"/>
              </a:solidFill>
            </a:endParaRPr>
          </a:p>
          <a:p>
            <a:pPr indent="-323850" lvl="0" marL="457200" rtl="0" algn="l">
              <a:spcBef>
                <a:spcPts val="0"/>
              </a:spcBef>
              <a:spcAft>
                <a:spcPts val="0"/>
              </a:spcAft>
              <a:buClr>
                <a:srgbClr val="212121"/>
              </a:buClr>
              <a:buSzPts val="1500"/>
              <a:buFont typeface="Roboto"/>
              <a:buChar char="●"/>
            </a:pPr>
            <a:r>
              <a:rPr lang="en" sz="1500">
                <a:solidFill>
                  <a:srgbClr val="212121"/>
                </a:solidFill>
              </a:rPr>
              <a:t>Impact on Broader Democratization: It asserts that the transformation in policing is indicative of broader democratic advancements in Taiwan. The article suggests that changes in policing not only reflect but also contribute to the overall process of democratization.</a:t>
            </a:r>
            <a:endParaRPr sz="1500">
              <a:solidFill>
                <a:srgbClr val="212121"/>
              </a:solidFill>
            </a:endParaRPr>
          </a:p>
          <a:p>
            <a:pPr indent="-323850" lvl="0" marL="457200" rtl="0" algn="l">
              <a:spcBef>
                <a:spcPts val="0"/>
              </a:spcBef>
              <a:spcAft>
                <a:spcPts val="0"/>
              </a:spcAft>
              <a:buClr>
                <a:srgbClr val="212121"/>
              </a:buClr>
              <a:buSzPts val="1500"/>
              <a:buFont typeface="Roboto"/>
              <a:buChar char="●"/>
            </a:pPr>
            <a:r>
              <a:rPr lang="en" sz="1500">
                <a:solidFill>
                  <a:srgbClr val="212121"/>
                </a:solidFill>
              </a:rPr>
              <a:t>Implications for Other Societies: Finally, the findings are positioned to inform other post-Confucian or transitioning societies on the complexities of democratizing policing within different cultural and historical contexts.</a:t>
            </a:r>
            <a:endParaRPr sz="1500">
              <a:solidFill>
                <a:srgbClr val="212121"/>
              </a:solidFill>
            </a:endParaRPr>
          </a:p>
          <a:p>
            <a:pPr indent="0" lvl="0" marL="0" rtl="0" algn="l">
              <a:lnSpc>
                <a:spcPct val="100000"/>
              </a:lnSpc>
              <a:spcBef>
                <a:spcPts val="1200"/>
              </a:spcBef>
              <a:spcAft>
                <a:spcPts val="1200"/>
              </a:spcAft>
              <a:buNone/>
            </a:pPr>
            <a:r>
              <a:t/>
            </a:r>
            <a:endParaRPr sz="1500">
              <a:solidFill>
                <a:srgbClr val="21212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26857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the First Article Apply:</a:t>
            </a:r>
            <a:r>
              <a:rPr b="0" lang="en"/>
              <a:t> </a:t>
            </a:r>
            <a:r>
              <a:rPr b="0" lang="en"/>
              <a:t>Modeling Democracy </a:t>
            </a:r>
            <a:endParaRPr b="0" sz="1000"/>
          </a:p>
          <a:p>
            <a:pPr indent="0" lvl="0" marL="0" rtl="0" algn="l">
              <a:spcBef>
                <a:spcPts val="0"/>
              </a:spcBef>
              <a:spcAft>
                <a:spcPts val="0"/>
              </a:spcAft>
              <a:buClr>
                <a:schemeClr val="dk1"/>
              </a:buClr>
              <a:buSzPct val="30556"/>
              <a:buFont typeface="Arial"/>
              <a:buNone/>
            </a:pPr>
            <a:r>
              <a:t/>
            </a:r>
            <a:endParaRPr/>
          </a:p>
          <a:p>
            <a:pPr indent="0" lvl="0" marL="0" rtl="0" algn="l">
              <a:spcBef>
                <a:spcPts val="0"/>
              </a:spcBef>
              <a:spcAft>
                <a:spcPts val="0"/>
              </a:spcAft>
              <a:buNone/>
            </a:pPr>
            <a:r>
              <a:t/>
            </a:r>
            <a:endParaRPr sz="1000"/>
          </a:p>
        </p:txBody>
      </p:sp>
      <p:sp>
        <p:nvSpPr>
          <p:cNvPr id="140" name="Google Shape;140;p24"/>
          <p:cNvSpPr txBox="1"/>
          <p:nvPr>
            <p:ph idx="1" type="body"/>
          </p:nvPr>
        </p:nvSpPr>
        <p:spPr>
          <a:xfrm>
            <a:off x="311700" y="920675"/>
            <a:ext cx="8520600" cy="34164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000000"/>
              </a:buClr>
              <a:buSzPts val="1000"/>
              <a:buFont typeface="Roboto"/>
              <a:buAutoNum type="arabicPeriod"/>
            </a:pPr>
            <a:r>
              <a:rPr b="1" lang="en" sz="1000">
                <a:solidFill>
                  <a:srgbClr val="000000"/>
                </a:solidFill>
              </a:rPr>
              <a:t>Soft-liners within the KMT, represented by figures like Lee Teng-hui, chose to open up political space rather than maintaining the status quo.</a:t>
            </a:r>
            <a:r>
              <a:rPr lang="en" sz="1000">
                <a:solidFill>
                  <a:srgbClr val="000000"/>
                </a:solidFill>
              </a:rPr>
              <a:t> This involved initiating reforms that ultimately led to a movement towards democratization, resulting in a schism within the KMT and paving the way for the success of the previously weak opposition.</a:t>
            </a:r>
            <a:endParaRPr sz="1000">
              <a:solidFill>
                <a:srgbClr val="000000"/>
              </a:solidFill>
            </a:endParaRPr>
          </a:p>
          <a:p>
            <a:pPr indent="-292100" lvl="0" marL="457200" rtl="0" algn="l">
              <a:spcBef>
                <a:spcPts val="0"/>
              </a:spcBef>
              <a:spcAft>
                <a:spcPts val="0"/>
              </a:spcAft>
              <a:buClr>
                <a:srgbClr val="000000"/>
              </a:buClr>
              <a:buSzPts val="1000"/>
              <a:buFont typeface="Roboto"/>
              <a:buAutoNum type="arabicPeriod"/>
            </a:pPr>
            <a:r>
              <a:rPr b="1" lang="en" sz="1000">
                <a:solidFill>
                  <a:srgbClr val="000000"/>
                </a:solidFill>
              </a:rPr>
              <a:t>The opposition, embodied by the Democratic Progressive Party (DPP) and other political actors, chose to organize and actively participate in the political process rather than remaining passive.</a:t>
            </a:r>
            <a:r>
              <a:rPr lang="en" sz="1000">
                <a:solidFill>
                  <a:srgbClr val="000000"/>
                </a:solidFill>
              </a:rPr>
              <a:t> This organization served as a unifying platform but initially lacked the strength to challenge the ruling KMT effectively.</a:t>
            </a:r>
            <a:endParaRPr sz="1000">
              <a:solidFill>
                <a:srgbClr val="000000"/>
              </a:solidFill>
            </a:endParaRPr>
          </a:p>
          <a:p>
            <a:pPr indent="-292100" lvl="0" marL="457200" rtl="0" algn="l">
              <a:spcBef>
                <a:spcPts val="0"/>
              </a:spcBef>
              <a:spcAft>
                <a:spcPts val="0"/>
              </a:spcAft>
              <a:buClr>
                <a:srgbClr val="000000"/>
              </a:buClr>
              <a:buSzPts val="1000"/>
              <a:buFont typeface="Roboto"/>
              <a:buAutoNum type="arabicPeriod"/>
            </a:pPr>
            <a:r>
              <a:rPr b="1" lang="en" sz="1000">
                <a:solidFill>
                  <a:srgbClr val="000000"/>
                </a:solidFill>
              </a:rPr>
              <a:t>These actions led to an expanded political space, which gradually shifted towards democratization, moving away from repression or insurgency.</a:t>
            </a:r>
            <a:r>
              <a:rPr lang="en" sz="1000">
                <a:solidFill>
                  <a:srgbClr val="000000"/>
                </a:solidFill>
              </a:rPr>
              <a:t> The emergence of the DPP significantly shifted the trajectory of Taiwan’s political transformation beyond the control of the one-party system.</a:t>
            </a:r>
            <a:endParaRPr sz="1000">
              <a:solidFill>
                <a:srgbClr val="000000"/>
              </a:solidFill>
            </a:endParaRPr>
          </a:p>
          <a:p>
            <a:pPr indent="-292100" lvl="0" marL="457200" rtl="0" algn="l">
              <a:spcBef>
                <a:spcPts val="0"/>
              </a:spcBef>
              <a:spcAft>
                <a:spcPts val="0"/>
              </a:spcAft>
              <a:buClr>
                <a:srgbClr val="000000"/>
              </a:buClr>
              <a:buSzPts val="1000"/>
              <a:buFont typeface="Roboto"/>
              <a:buAutoNum type="arabicPeriod"/>
            </a:pPr>
            <a:r>
              <a:rPr b="1" lang="en" sz="1000">
                <a:solidFill>
                  <a:srgbClr val="000000"/>
                </a:solidFill>
              </a:rPr>
              <a:t>The ultimate outcome of these developments was a transition to a democratic system in Taiwan.</a:t>
            </a:r>
            <a:r>
              <a:rPr lang="en" sz="1000">
                <a:solidFill>
                  <a:srgbClr val="000000"/>
                </a:solidFill>
              </a:rPr>
              <a:t> The article details how this transition led to the establishment of a genuine democracy, prompting demands for greater accountability from the KMT regime.</a:t>
            </a:r>
            <a:endParaRPr sz="1000">
              <a:solidFill>
                <a:srgbClr val="000000"/>
              </a:solidFill>
            </a:endParaRPr>
          </a:p>
          <a:p>
            <a:pPr indent="0" lvl="0" marL="457200" rtl="0" algn="l">
              <a:spcBef>
                <a:spcPts val="1200"/>
              </a:spcBef>
              <a:spcAft>
                <a:spcPts val="0"/>
              </a:spcAft>
              <a:buNone/>
            </a:pPr>
            <a:r>
              <a:t/>
            </a:r>
            <a:endParaRPr sz="1000">
              <a:solidFill>
                <a:srgbClr val="000000"/>
              </a:solidFill>
            </a:endParaRPr>
          </a:p>
          <a:p>
            <a:pPr indent="0" lvl="0" marL="0" rtl="0" algn="l">
              <a:spcBef>
                <a:spcPts val="1200"/>
              </a:spcBef>
              <a:spcAft>
                <a:spcPts val="0"/>
              </a:spcAft>
              <a:buNone/>
            </a:pPr>
            <a:r>
              <a:t/>
            </a:r>
            <a:endParaRPr sz="1000">
              <a:solidFill>
                <a:srgbClr val="000000"/>
              </a:solidFill>
            </a:endParaRPr>
          </a:p>
          <a:p>
            <a:pPr indent="0" lvl="0" marL="457200" rtl="0" algn="l">
              <a:spcBef>
                <a:spcPts val="1200"/>
              </a:spcBef>
              <a:spcAft>
                <a:spcPts val="0"/>
              </a:spcAft>
              <a:buNone/>
            </a:pPr>
            <a:r>
              <a:t/>
            </a:r>
            <a:endParaRPr sz="1000">
              <a:solidFill>
                <a:srgbClr val="000000"/>
              </a:solidFill>
            </a:endParaRPr>
          </a:p>
          <a:p>
            <a:pPr indent="0" lvl="0" marL="457200" rtl="0" algn="l">
              <a:spcBef>
                <a:spcPts val="1200"/>
              </a:spcBef>
              <a:spcAft>
                <a:spcPts val="0"/>
              </a:spcAft>
              <a:buNone/>
            </a:pPr>
            <a:r>
              <a:t/>
            </a:r>
            <a:endParaRPr sz="1000">
              <a:solidFill>
                <a:srgbClr val="000000"/>
              </a:solidFill>
            </a:endParaRPr>
          </a:p>
          <a:p>
            <a:pPr indent="0" lvl="0" marL="0" rtl="0" algn="l">
              <a:spcBef>
                <a:spcPts val="1200"/>
              </a:spcBef>
              <a:spcAft>
                <a:spcPts val="1200"/>
              </a:spcAft>
              <a:buNone/>
            </a:pPr>
            <a:r>
              <a:t/>
            </a:r>
            <a:endParaRPr sz="1000">
              <a:solidFill>
                <a:srgbClr val="000000"/>
              </a:solidFill>
            </a:endParaRPr>
          </a:p>
        </p:txBody>
      </p:sp>
      <p:pic>
        <p:nvPicPr>
          <p:cNvPr id="141" name="Google Shape;141;p24"/>
          <p:cNvPicPr preferRelativeResize="0"/>
          <p:nvPr/>
        </p:nvPicPr>
        <p:blipFill>
          <a:blip r:embed="rId3">
            <a:alphaModFix/>
          </a:blip>
          <a:stretch>
            <a:fillRect/>
          </a:stretch>
        </p:blipFill>
        <p:spPr>
          <a:xfrm>
            <a:off x="2894863" y="3063675"/>
            <a:ext cx="3354273" cy="1813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Second Article: </a:t>
            </a:r>
            <a:r>
              <a:rPr b="0" lang="en" sz="2400"/>
              <a:t>“</a:t>
            </a:r>
            <a:r>
              <a:rPr b="0" lang="en" sz="2400"/>
              <a:t>Culture, Citizenship Norms, and Political Participation: Empirical Evidence from Taiwan” Thesis</a:t>
            </a:r>
            <a:endParaRPr sz="2400"/>
          </a:p>
        </p:txBody>
      </p:sp>
      <p:sp>
        <p:nvSpPr>
          <p:cNvPr id="147" name="Google Shape;147;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12121"/>
              </a:buClr>
              <a:buSzPts val="1500"/>
              <a:buFont typeface="Open Sans"/>
              <a:buChar char="●"/>
            </a:pPr>
            <a:r>
              <a:rPr lang="en" sz="1500">
                <a:solidFill>
                  <a:srgbClr val="212121"/>
                </a:solidFill>
              </a:rPr>
              <a:t>This article is by Dr. </a:t>
            </a:r>
            <a:r>
              <a:rPr lang="en" sz="1500">
                <a:solidFill>
                  <a:srgbClr val="212121"/>
                </a:solidFill>
              </a:rPr>
              <a:t>Chang W.C. (2016)</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The study investigates how religion and cultural values shape citizenship norms in Taiwan, an East Asian context fundamentally different from Western democracies.</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It examines the effects of these norms on both conventional (e.g., voting) and unconventional (e.g., protesting) political participation.</a:t>
            </a:r>
            <a:endParaRPr sz="1500">
              <a:solidFill>
                <a:srgbClr val="212121"/>
              </a:solidFill>
            </a:endParaRPr>
          </a:p>
          <a:p>
            <a:pPr indent="0" lvl="0" marL="0" rtl="0" algn="l">
              <a:spcBef>
                <a:spcPts val="1200"/>
              </a:spcBef>
              <a:spcAft>
                <a:spcPts val="1200"/>
              </a:spcAft>
              <a:buNone/>
            </a:pPr>
            <a:r>
              <a:t/>
            </a:r>
            <a:endParaRPr sz="1500">
              <a:solidFill>
                <a:srgbClr val="21212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Second Article: </a:t>
            </a:r>
            <a:r>
              <a:rPr b="0" lang="en" sz="2400"/>
              <a:t>“</a:t>
            </a:r>
            <a:r>
              <a:rPr b="0" lang="en" sz="2400"/>
              <a:t>Culture, Citizenship Norms, and Political Participation: Empirical Evidence from Taiwan” Evidence</a:t>
            </a:r>
            <a:endParaRPr sz="2400"/>
          </a:p>
        </p:txBody>
      </p:sp>
      <p:sp>
        <p:nvSpPr>
          <p:cNvPr id="153" name="Google Shape;153;p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12121"/>
              </a:buClr>
              <a:buSzPts val="1500"/>
              <a:buFont typeface="Open Sans"/>
              <a:buChar char="●"/>
            </a:pPr>
            <a:r>
              <a:rPr lang="en" sz="1500">
                <a:solidFill>
                  <a:srgbClr val="212121"/>
                </a:solidFill>
              </a:rPr>
              <a:t>Data from the Taiwan Social Change Survey (TSCS) 2004 is analyzed to explore the impact of Eastern religions (Buddhism, Taoism, and Folk Religions) on citizenship norms.</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The study identifies two types of citizenship norms:</a:t>
            </a:r>
            <a:endParaRPr sz="1500">
              <a:solidFill>
                <a:srgbClr val="212121"/>
              </a:solidFill>
            </a:endParaRPr>
          </a:p>
          <a:p>
            <a:pPr indent="-323850" lvl="1" marL="914400" rtl="0" algn="l">
              <a:spcBef>
                <a:spcPts val="0"/>
              </a:spcBef>
              <a:spcAft>
                <a:spcPts val="0"/>
              </a:spcAft>
              <a:buClr>
                <a:srgbClr val="212121"/>
              </a:buClr>
              <a:buSzPts val="1500"/>
              <a:buFont typeface="Roboto"/>
              <a:buChar char="●"/>
            </a:pPr>
            <a:r>
              <a:rPr lang="en" sz="1500">
                <a:solidFill>
                  <a:srgbClr val="212121"/>
                </a:solidFill>
              </a:rPr>
              <a:t>Duty-based citizenship: Emphasizes traditional roles like obeying laws and voting.</a:t>
            </a:r>
            <a:endParaRPr sz="1500">
              <a:solidFill>
                <a:srgbClr val="212121"/>
              </a:solidFill>
            </a:endParaRPr>
          </a:p>
          <a:p>
            <a:pPr indent="-323850" lvl="1" marL="914400" rtl="0" algn="l">
              <a:spcBef>
                <a:spcPts val="0"/>
              </a:spcBef>
              <a:spcAft>
                <a:spcPts val="0"/>
              </a:spcAft>
              <a:buClr>
                <a:srgbClr val="212121"/>
              </a:buClr>
              <a:buSzPts val="1500"/>
              <a:buFont typeface="Roboto"/>
              <a:buChar char="●"/>
            </a:pPr>
            <a:r>
              <a:rPr lang="en" sz="1500">
                <a:solidFill>
                  <a:srgbClr val="212121"/>
                </a:solidFill>
              </a:rPr>
              <a:t>Engaged citizenship: Focuses on active engagement such as protests and petitions.</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Finds that age and education are significant predictors of engaged citizenship norms, suggesting generational shifts in civic attitudes.</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Religious beliefs significantly influence duty-based citizenship, with varied effects on engaged citizenship depending on the religion.</a:t>
            </a:r>
            <a:endParaRPr sz="1500">
              <a:solidFill>
                <a:srgbClr val="212121"/>
              </a:solidFill>
            </a:endParaRPr>
          </a:p>
          <a:p>
            <a:pPr indent="0" lvl="0" marL="0" rtl="0" algn="l">
              <a:spcBef>
                <a:spcPts val="1200"/>
              </a:spcBef>
              <a:spcAft>
                <a:spcPts val="1200"/>
              </a:spcAft>
              <a:buNone/>
            </a:pPr>
            <a:r>
              <a:t/>
            </a:r>
            <a:endParaRPr sz="1500">
              <a:solidFill>
                <a:srgbClr val="21212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Second Article: </a:t>
            </a:r>
            <a:r>
              <a:rPr b="0" lang="en" sz="2400"/>
              <a:t>“Culture, Citizenship Norms, and Political Participation: Empirical Evidence from Taiwan” Evidence Cont.</a:t>
            </a:r>
            <a:endParaRPr sz="2400"/>
          </a:p>
        </p:txBody>
      </p:sp>
      <p:pic>
        <p:nvPicPr>
          <p:cNvPr id="159" name="Google Shape;159;p27"/>
          <p:cNvPicPr preferRelativeResize="0"/>
          <p:nvPr/>
        </p:nvPicPr>
        <p:blipFill>
          <a:blip r:embed="rId3">
            <a:alphaModFix/>
          </a:blip>
          <a:stretch>
            <a:fillRect/>
          </a:stretch>
        </p:blipFill>
        <p:spPr>
          <a:xfrm>
            <a:off x="4617222" y="1606173"/>
            <a:ext cx="4358128" cy="2622999"/>
          </a:xfrm>
          <a:prstGeom prst="rect">
            <a:avLst/>
          </a:prstGeom>
          <a:noFill/>
          <a:ln>
            <a:noFill/>
          </a:ln>
        </p:spPr>
      </p:pic>
      <p:pic>
        <p:nvPicPr>
          <p:cNvPr id="160" name="Google Shape;160;p27"/>
          <p:cNvPicPr preferRelativeResize="0"/>
          <p:nvPr/>
        </p:nvPicPr>
        <p:blipFill>
          <a:blip r:embed="rId4">
            <a:alphaModFix/>
          </a:blip>
          <a:stretch>
            <a:fillRect/>
          </a:stretch>
        </p:blipFill>
        <p:spPr>
          <a:xfrm>
            <a:off x="200925" y="1773675"/>
            <a:ext cx="4257451" cy="228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Second Article: </a:t>
            </a:r>
            <a:r>
              <a:rPr b="0" lang="en" sz="2400"/>
              <a:t>“Culture, Citizenship Norms, and Political Participation: Empirical Evidence from Taiwan” Conclusion</a:t>
            </a:r>
            <a:endParaRPr sz="2400"/>
          </a:p>
        </p:txBody>
      </p:sp>
      <p:sp>
        <p:nvSpPr>
          <p:cNvPr id="166" name="Google Shape;166;p2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12121"/>
              </a:buClr>
              <a:buSzPts val="1500"/>
              <a:buFont typeface="Open Sans"/>
              <a:buChar char="●"/>
            </a:pPr>
            <a:r>
              <a:rPr lang="en" sz="1500">
                <a:solidFill>
                  <a:srgbClr val="212121"/>
                </a:solidFill>
              </a:rPr>
              <a:t>Duty-based citizenship is strongly correlated with conventional political participation, such as voting and political donations.</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Engaged citizenship is more aligned with unconventional participation, such as protests and boycotting.</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The study highlights the significant role of media, particularly the internet, in shaping citizenship norms and political participation.</a:t>
            </a:r>
            <a:endParaRPr sz="1500">
              <a:solidFill>
                <a:srgbClr val="212121"/>
              </a:solidFill>
            </a:endParaRPr>
          </a:p>
          <a:p>
            <a:pPr indent="-323850" lvl="0" marL="457200" rtl="0" algn="l">
              <a:spcBef>
                <a:spcPts val="0"/>
              </a:spcBef>
              <a:spcAft>
                <a:spcPts val="0"/>
              </a:spcAft>
              <a:buClr>
                <a:srgbClr val="212121"/>
              </a:buClr>
              <a:buSzPts val="1500"/>
              <a:buFont typeface="Open Sans"/>
              <a:buChar char="●"/>
            </a:pPr>
            <a:r>
              <a:rPr lang="en" sz="1500">
                <a:solidFill>
                  <a:srgbClr val="212121"/>
                </a:solidFill>
              </a:rPr>
              <a:t>Concludes that both duty-based and engaged citizenship norms have unique and significant impacts on the types of political participation among citizens in Taiwan.</a:t>
            </a:r>
            <a:endParaRPr sz="1500">
              <a:solidFill>
                <a:srgbClr val="212121"/>
              </a:solidFill>
            </a:endParaRPr>
          </a:p>
          <a:p>
            <a:pPr indent="0" lvl="0" marL="0" rtl="0" algn="l">
              <a:spcBef>
                <a:spcPts val="1200"/>
              </a:spcBef>
              <a:spcAft>
                <a:spcPts val="1200"/>
              </a:spcAft>
              <a:buNone/>
            </a:pPr>
            <a:r>
              <a:t/>
            </a:r>
            <a:endParaRPr sz="1500">
              <a:solidFill>
                <a:srgbClr val="21212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How does the Second Article Apply: </a:t>
            </a:r>
            <a:r>
              <a:rPr b="0" lang="en" sz="2400"/>
              <a:t>Classical</a:t>
            </a:r>
            <a:r>
              <a:rPr b="0" lang="en" sz="2400"/>
              <a:t> Culture Arguments</a:t>
            </a:r>
            <a:endParaRPr b="0" sz="2400"/>
          </a:p>
        </p:txBody>
      </p:sp>
      <p:sp>
        <p:nvSpPr>
          <p:cNvPr id="172" name="Google Shape;172;p29"/>
          <p:cNvSpPr txBox="1"/>
          <p:nvPr>
            <p:ph idx="1" type="body"/>
          </p:nvPr>
        </p:nvSpPr>
        <p:spPr>
          <a:xfrm>
            <a:off x="311700" y="9760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12121"/>
                </a:solidFill>
              </a:rPr>
              <a:t>In the textbook, 2 Researchers: Mill and Montesquieu share their views on what norms develop a society-</a:t>
            </a:r>
            <a:endParaRPr sz="1500">
              <a:solidFill>
                <a:srgbClr val="212121"/>
              </a:solidFill>
            </a:endParaRPr>
          </a:p>
          <a:p>
            <a:pPr indent="-323850" lvl="0" marL="457200" rtl="0" algn="l">
              <a:spcBef>
                <a:spcPts val="1200"/>
              </a:spcBef>
              <a:spcAft>
                <a:spcPts val="0"/>
              </a:spcAft>
              <a:buClr>
                <a:srgbClr val="212121"/>
              </a:buClr>
              <a:buSzPts val="1500"/>
              <a:buChar char="●"/>
            </a:pPr>
            <a:r>
              <a:rPr lang="en" sz="1500">
                <a:solidFill>
                  <a:srgbClr val="212121"/>
                </a:solidFill>
              </a:rPr>
              <a:t>Mill's Argument: Suggests that the success of democratic governance is dependent on the cultural characteristics of the society. Mill argued that some cultures might be more conducive to democracy than others due to their historical and social conditions, but also noted that cultures can evolve and adapt over time.</a:t>
            </a:r>
            <a:endParaRPr sz="1500">
              <a:solidFill>
                <a:srgbClr val="212121"/>
              </a:solidFill>
            </a:endParaRPr>
          </a:p>
          <a:p>
            <a:pPr indent="-323850" lvl="0" marL="457200" rtl="0" algn="l">
              <a:spcBef>
                <a:spcPts val="0"/>
              </a:spcBef>
              <a:spcAft>
                <a:spcPts val="0"/>
              </a:spcAft>
              <a:buClr>
                <a:srgbClr val="212121"/>
              </a:buClr>
              <a:buSzPts val="1500"/>
              <a:buChar char="●"/>
            </a:pPr>
            <a:r>
              <a:rPr lang="en" sz="1500">
                <a:solidFill>
                  <a:srgbClr val="212121"/>
                </a:solidFill>
              </a:rPr>
              <a:t>Montesquieu's Perspective: Emphasized the role of cultural practices, particularly the laws and spirits of a nation, in shaping the nature of its political institutions. He associated certain types of climates and religions with more despotic or more democratic governance systems.</a:t>
            </a:r>
            <a:endParaRPr sz="1500">
              <a:solidFill>
                <a:srgbClr val="212121"/>
              </a:solidFill>
            </a:endParaRPr>
          </a:p>
          <a:p>
            <a:pPr indent="0" lvl="0" marL="914400" rtl="0" algn="l">
              <a:spcBef>
                <a:spcPts val="1200"/>
              </a:spcBef>
              <a:spcAft>
                <a:spcPts val="1200"/>
              </a:spcAft>
              <a:buNone/>
            </a:pPr>
            <a:r>
              <a:t/>
            </a:r>
            <a:endParaRPr sz="1500">
              <a:solidFill>
                <a:srgbClr val="21212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How does the Second Article Apply: </a:t>
            </a:r>
            <a:r>
              <a:rPr b="0" lang="en" sz="2400"/>
              <a:t>Classical Culture Arguments Cont.</a:t>
            </a:r>
            <a:endParaRPr b="0" sz="2400"/>
          </a:p>
        </p:txBody>
      </p:sp>
      <p:sp>
        <p:nvSpPr>
          <p:cNvPr id="178" name="Google Shape;178;p30"/>
          <p:cNvSpPr txBox="1"/>
          <p:nvPr>
            <p:ph idx="1" type="body"/>
          </p:nvPr>
        </p:nvSpPr>
        <p:spPr>
          <a:xfrm>
            <a:off x="311700" y="976025"/>
            <a:ext cx="8520600" cy="34164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1500">
                <a:solidFill>
                  <a:srgbClr val="212121"/>
                </a:solidFill>
              </a:rPr>
              <a:t>Application to the Taiwan Article</a:t>
            </a:r>
            <a:endParaRPr sz="1500">
              <a:solidFill>
                <a:srgbClr val="212121"/>
              </a:solidFill>
            </a:endParaRPr>
          </a:p>
          <a:p>
            <a:pPr indent="-323850" lvl="0" marL="457200" rtl="0" algn="l">
              <a:spcBef>
                <a:spcPts val="0"/>
              </a:spcBef>
              <a:spcAft>
                <a:spcPts val="0"/>
              </a:spcAft>
              <a:buClr>
                <a:srgbClr val="212121"/>
              </a:buClr>
              <a:buSzPts val="1500"/>
              <a:buFont typeface="Roboto"/>
              <a:buChar char="●"/>
            </a:pPr>
            <a:r>
              <a:rPr lang="en" sz="1500">
                <a:solidFill>
                  <a:srgbClr val="212121"/>
                </a:solidFill>
              </a:rPr>
              <a:t>Cultural Influence on Democratic Norms:</a:t>
            </a:r>
            <a:endParaRPr sz="1500">
              <a:solidFill>
                <a:srgbClr val="212121"/>
              </a:solidFill>
            </a:endParaRPr>
          </a:p>
          <a:p>
            <a:pPr indent="-323850" lvl="1" marL="914400" rtl="0" algn="l">
              <a:spcBef>
                <a:spcPts val="0"/>
              </a:spcBef>
              <a:spcAft>
                <a:spcPts val="0"/>
              </a:spcAft>
              <a:buClr>
                <a:srgbClr val="212121"/>
              </a:buClr>
              <a:buSzPts val="1500"/>
              <a:buFont typeface="Open Sans"/>
              <a:buChar char="●"/>
            </a:pPr>
            <a:r>
              <a:rPr lang="en" sz="1500">
                <a:solidFill>
                  <a:srgbClr val="212121"/>
                </a:solidFill>
              </a:rPr>
              <a:t>The article identifies how traditional Eastern religions (Buddhism, Taoism, Folk Religions) influence the development of citizenship norms in Taiwan, which aligns with Mill’s notion that cultural attributes significantly impact political behavior. The study finds that these religions foster a duty-based view of citizenship, emphasizing traditional, communitarian values that Montesquieu might associate with stable governance.</a:t>
            </a:r>
            <a:endParaRPr sz="1500">
              <a:solidFill>
                <a:srgbClr val="212121"/>
              </a:solidFill>
            </a:endParaRPr>
          </a:p>
          <a:p>
            <a:pPr indent="-323850" lvl="1" marL="914400" rtl="0" algn="l">
              <a:spcBef>
                <a:spcPts val="0"/>
              </a:spcBef>
              <a:spcAft>
                <a:spcPts val="0"/>
              </a:spcAft>
              <a:buClr>
                <a:srgbClr val="212121"/>
              </a:buClr>
              <a:buSzPts val="1500"/>
              <a:buFont typeface="Roboto"/>
              <a:buChar char="●"/>
            </a:pPr>
            <a:r>
              <a:rPr lang="en" sz="1500">
                <a:solidFill>
                  <a:srgbClr val="212121"/>
                </a:solidFill>
              </a:rPr>
              <a:t>Textual Evidence: "Buddhism, Taoism, and Folk Religions in Taiwan influence norms of citizenship and political participation, supporting the textbook's view of culture's profound impact on political life"​​. (Pg. 256)</a:t>
            </a:r>
            <a:endParaRPr sz="1500">
              <a:solidFill>
                <a:srgbClr val="212121"/>
              </a:solidFill>
            </a:endParaRPr>
          </a:p>
          <a:p>
            <a:pPr indent="0" lvl="0" marL="0" rtl="0" algn="l">
              <a:spcBef>
                <a:spcPts val="1200"/>
              </a:spcBef>
              <a:spcAft>
                <a:spcPts val="0"/>
              </a:spcAft>
              <a:buNone/>
            </a:pPr>
            <a:r>
              <a:t/>
            </a:r>
            <a:endParaRPr sz="1500">
              <a:solidFill>
                <a:srgbClr val="212121"/>
              </a:solidFill>
            </a:endParaRPr>
          </a:p>
          <a:p>
            <a:pPr indent="0" lvl="0" marL="914400" rtl="0" algn="l">
              <a:spcBef>
                <a:spcPts val="1200"/>
              </a:spcBef>
              <a:spcAft>
                <a:spcPts val="1200"/>
              </a:spcAft>
              <a:buNone/>
            </a:pPr>
            <a:r>
              <a:t/>
            </a:r>
            <a:endParaRPr sz="1500">
              <a:solidFill>
                <a:srgbClr val="21212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How does the Second Article Apply: </a:t>
            </a:r>
            <a:r>
              <a:rPr b="0" lang="en" sz="2400"/>
              <a:t>Classical Culture Arguments Cont.</a:t>
            </a:r>
            <a:endParaRPr b="0" sz="2400"/>
          </a:p>
        </p:txBody>
      </p:sp>
      <p:sp>
        <p:nvSpPr>
          <p:cNvPr id="184" name="Google Shape;184;p31"/>
          <p:cNvSpPr txBox="1"/>
          <p:nvPr>
            <p:ph idx="1" type="body"/>
          </p:nvPr>
        </p:nvSpPr>
        <p:spPr>
          <a:xfrm>
            <a:off x="311700" y="976025"/>
            <a:ext cx="8520600" cy="34164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1500">
                <a:solidFill>
                  <a:srgbClr val="212121"/>
                </a:solidFill>
              </a:rPr>
              <a:t>Application to the Taiwan Article</a:t>
            </a:r>
            <a:endParaRPr sz="1500">
              <a:solidFill>
                <a:srgbClr val="212121"/>
              </a:solidFill>
            </a:endParaRPr>
          </a:p>
          <a:p>
            <a:pPr indent="-323850" lvl="0" marL="457200" rtl="0" algn="l">
              <a:spcBef>
                <a:spcPts val="0"/>
              </a:spcBef>
              <a:spcAft>
                <a:spcPts val="0"/>
              </a:spcAft>
              <a:buClr>
                <a:srgbClr val="212121"/>
              </a:buClr>
              <a:buSzPts val="1500"/>
              <a:buFont typeface="Roboto"/>
              <a:buChar char="●"/>
            </a:pPr>
            <a:r>
              <a:rPr lang="en" sz="1500">
                <a:solidFill>
                  <a:srgbClr val="212121"/>
                </a:solidFill>
              </a:rPr>
              <a:t>Evolution of Cultural Norms:</a:t>
            </a:r>
            <a:endParaRPr sz="1500">
              <a:solidFill>
                <a:srgbClr val="212121"/>
              </a:solidFill>
            </a:endParaRPr>
          </a:p>
          <a:p>
            <a:pPr indent="-323850" lvl="1" marL="914400" rtl="0" algn="l">
              <a:spcBef>
                <a:spcPts val="0"/>
              </a:spcBef>
              <a:spcAft>
                <a:spcPts val="0"/>
              </a:spcAft>
              <a:buClr>
                <a:srgbClr val="212121"/>
              </a:buClr>
              <a:buSzPts val="1500"/>
              <a:buFont typeface="Open Sans"/>
              <a:buChar char="●"/>
            </a:pPr>
            <a:r>
              <a:rPr lang="en" sz="1500">
                <a:solidFill>
                  <a:srgbClr val="212121"/>
                </a:solidFill>
              </a:rPr>
              <a:t>Reflecting Mill's view on the adaptability of cultures, the article illustrates a shift towards more engaged forms of citizenship, driven by socio-economic transformations and increased educational attainment. This evolution supports more liberal, individualistic forms of engagement, such as protests and petitions, indicative of a cultural shift towards values that support democratic governance.</a:t>
            </a:r>
            <a:endParaRPr sz="1500">
              <a:solidFill>
                <a:srgbClr val="212121"/>
              </a:solidFill>
            </a:endParaRPr>
          </a:p>
          <a:p>
            <a:pPr indent="-323850" lvl="1" marL="914400" rtl="0" algn="l">
              <a:spcBef>
                <a:spcPts val="0"/>
              </a:spcBef>
              <a:spcAft>
                <a:spcPts val="0"/>
              </a:spcAft>
              <a:buClr>
                <a:srgbClr val="212121"/>
              </a:buClr>
              <a:buSzPts val="1500"/>
              <a:buFont typeface="Roboto"/>
              <a:buChar char="●"/>
            </a:pPr>
            <a:r>
              <a:rPr lang="en" sz="1500">
                <a:solidFill>
                  <a:srgbClr val="212121"/>
                </a:solidFill>
              </a:rPr>
              <a:t>Textual Evidence: "engaged citizenship norms are usually supportive of elite-challenging political activities, such as protesting, signing petitions, or boycotting products for political or ethical reasons"​​. (Pg. 258)</a:t>
            </a:r>
            <a:endParaRPr sz="1500">
              <a:solidFill>
                <a:srgbClr val="212121"/>
              </a:solidFill>
            </a:endParaRPr>
          </a:p>
          <a:p>
            <a:pPr indent="0" lvl="0" marL="914400" rtl="0" algn="l">
              <a:spcBef>
                <a:spcPts val="1200"/>
              </a:spcBef>
              <a:spcAft>
                <a:spcPts val="1200"/>
              </a:spcAft>
              <a:buNone/>
            </a:pPr>
            <a:r>
              <a:t/>
            </a:r>
            <a:endParaRPr sz="1500">
              <a:solidFill>
                <a:srgbClr val="21212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Why is discussing this important?</a:t>
            </a:r>
            <a:endParaRPr/>
          </a:p>
          <a:p>
            <a:pPr indent="0" lvl="0" marL="0" rtl="0" algn="l">
              <a:spcBef>
                <a:spcPts val="0"/>
              </a:spcBef>
              <a:spcAft>
                <a:spcPts val="0"/>
              </a:spcAft>
              <a:buNone/>
            </a:pPr>
            <a:r>
              <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212121"/>
              </a:buClr>
              <a:buSzPts val="1600"/>
              <a:buChar char="●"/>
            </a:pPr>
            <a:r>
              <a:rPr lang="en" sz="1600">
                <a:solidFill>
                  <a:srgbClr val="212121"/>
                </a:solidFill>
              </a:rPr>
              <a:t>Model of Peaceful Transition</a:t>
            </a:r>
            <a:endParaRPr sz="1600">
              <a:solidFill>
                <a:srgbClr val="212121"/>
              </a:solidFill>
            </a:endParaRPr>
          </a:p>
          <a:p>
            <a:pPr indent="-330200" lvl="0" marL="457200" rtl="0" algn="l">
              <a:spcBef>
                <a:spcPts val="0"/>
              </a:spcBef>
              <a:spcAft>
                <a:spcPts val="0"/>
              </a:spcAft>
              <a:buClr>
                <a:srgbClr val="212121"/>
              </a:buClr>
              <a:buSzPts val="1600"/>
              <a:buChar char="●"/>
            </a:pPr>
            <a:r>
              <a:rPr lang="en" sz="1600">
                <a:solidFill>
                  <a:srgbClr val="212121"/>
                </a:solidFill>
              </a:rPr>
              <a:t>Influence of Cultural and Social Factors</a:t>
            </a:r>
            <a:endParaRPr sz="1600">
              <a:solidFill>
                <a:srgbClr val="212121"/>
              </a:solidFill>
            </a:endParaRPr>
          </a:p>
          <a:p>
            <a:pPr indent="-330200" lvl="0" marL="457200" rtl="0" algn="l">
              <a:spcBef>
                <a:spcPts val="0"/>
              </a:spcBef>
              <a:spcAft>
                <a:spcPts val="0"/>
              </a:spcAft>
              <a:buClr>
                <a:srgbClr val="212121"/>
              </a:buClr>
              <a:buSzPts val="1600"/>
              <a:buChar char="●"/>
            </a:pPr>
            <a:r>
              <a:rPr lang="en" sz="1600">
                <a:solidFill>
                  <a:srgbClr val="212121"/>
                </a:solidFill>
              </a:rPr>
              <a:t>Implications for Cross-Strait Relations</a:t>
            </a:r>
            <a:endParaRPr sz="1600">
              <a:solidFill>
                <a:srgbClr val="212121"/>
              </a:solidFill>
            </a:endParaRPr>
          </a:p>
          <a:p>
            <a:pPr indent="-330200" lvl="0" marL="457200" rtl="0" algn="l">
              <a:spcBef>
                <a:spcPts val="0"/>
              </a:spcBef>
              <a:spcAft>
                <a:spcPts val="0"/>
              </a:spcAft>
              <a:buClr>
                <a:srgbClr val="212121"/>
              </a:buClr>
              <a:buSzPts val="1600"/>
              <a:buChar char="●"/>
            </a:pPr>
            <a:r>
              <a:rPr lang="en" sz="1600">
                <a:solidFill>
                  <a:srgbClr val="212121"/>
                </a:solidFill>
              </a:rPr>
              <a:t>Advancements in Human Rights and Legal Reform</a:t>
            </a:r>
            <a:endParaRPr sz="1600">
              <a:solidFill>
                <a:srgbClr val="212121"/>
              </a:solidFill>
            </a:endParaRPr>
          </a:p>
          <a:p>
            <a:pPr indent="-330200" lvl="0" marL="457200" rtl="0" algn="l">
              <a:spcBef>
                <a:spcPts val="0"/>
              </a:spcBef>
              <a:spcAft>
                <a:spcPts val="0"/>
              </a:spcAft>
              <a:buClr>
                <a:srgbClr val="212121"/>
              </a:buClr>
              <a:buSzPts val="1600"/>
              <a:buChar char="●"/>
            </a:pPr>
            <a:r>
              <a:rPr lang="en" sz="1600">
                <a:solidFill>
                  <a:srgbClr val="212121"/>
                </a:solidFill>
              </a:rPr>
              <a:t>Global Significance in Democratic Theory</a:t>
            </a:r>
            <a:endParaRPr sz="1600">
              <a:solidFill>
                <a:srgbClr val="21212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How does the Second Article Apply: </a:t>
            </a:r>
            <a:r>
              <a:rPr b="0" lang="en" sz="2400"/>
              <a:t>Classical Culture Arguments Cont.</a:t>
            </a:r>
            <a:endParaRPr b="0" sz="2400"/>
          </a:p>
        </p:txBody>
      </p:sp>
      <p:sp>
        <p:nvSpPr>
          <p:cNvPr id="190" name="Google Shape;190;p32"/>
          <p:cNvSpPr txBox="1"/>
          <p:nvPr>
            <p:ph idx="1" type="body"/>
          </p:nvPr>
        </p:nvSpPr>
        <p:spPr>
          <a:xfrm>
            <a:off x="311700" y="976025"/>
            <a:ext cx="8520600" cy="34164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1500">
                <a:solidFill>
                  <a:srgbClr val="212121"/>
                </a:solidFill>
              </a:rPr>
              <a:t>Application to the Taiwan Article</a:t>
            </a:r>
            <a:endParaRPr sz="1500">
              <a:solidFill>
                <a:srgbClr val="212121"/>
              </a:solidFill>
            </a:endParaRPr>
          </a:p>
          <a:p>
            <a:pPr indent="-323850" lvl="0" marL="457200" rtl="0" algn="l">
              <a:spcBef>
                <a:spcPts val="0"/>
              </a:spcBef>
              <a:spcAft>
                <a:spcPts val="0"/>
              </a:spcAft>
              <a:buClr>
                <a:srgbClr val="212121"/>
              </a:buClr>
              <a:buSzPts val="1500"/>
              <a:buFont typeface="Roboto"/>
              <a:buChar char="●"/>
            </a:pPr>
            <a:r>
              <a:rPr lang="en" sz="1500">
                <a:solidFill>
                  <a:srgbClr val="212121"/>
                </a:solidFill>
              </a:rPr>
              <a:t>Economic and Social Transformation:</a:t>
            </a:r>
            <a:endParaRPr sz="1500">
              <a:solidFill>
                <a:srgbClr val="212121"/>
              </a:solidFill>
            </a:endParaRPr>
          </a:p>
          <a:p>
            <a:pPr indent="-323850" lvl="1" marL="914400" rtl="0" algn="l">
              <a:spcBef>
                <a:spcPts val="0"/>
              </a:spcBef>
              <a:spcAft>
                <a:spcPts val="0"/>
              </a:spcAft>
              <a:buClr>
                <a:srgbClr val="212121"/>
              </a:buClr>
              <a:buSzPts val="1500"/>
              <a:buFont typeface="Open Sans"/>
              <a:buChar char="●"/>
            </a:pPr>
            <a:r>
              <a:rPr lang="en" sz="1500">
                <a:solidFill>
                  <a:srgbClr val="212121"/>
                </a:solidFill>
              </a:rPr>
              <a:t>Montesquieu’s argument that the spirit of the laws reflects the spirit of the people is echoed in the article’s findings that economic liberalization and globalization have reshaped cultural and citizenship norms in Taiwan. This transformation is in line with Mill's assertion that economic and social developments can lead to cultural adaptations conducive to democracy.</a:t>
            </a:r>
            <a:endParaRPr sz="1500">
              <a:solidFill>
                <a:srgbClr val="212121"/>
              </a:solidFill>
            </a:endParaRPr>
          </a:p>
          <a:p>
            <a:pPr indent="-323850" lvl="1" marL="914400" rtl="0" algn="l">
              <a:spcBef>
                <a:spcPts val="0"/>
              </a:spcBef>
              <a:spcAft>
                <a:spcPts val="0"/>
              </a:spcAft>
              <a:buClr>
                <a:srgbClr val="212121"/>
              </a:buClr>
              <a:buSzPts val="1500"/>
              <a:buFont typeface="Roboto"/>
              <a:buChar char="●"/>
            </a:pPr>
            <a:r>
              <a:rPr lang="en" sz="1500">
                <a:solidFill>
                  <a:srgbClr val="212121"/>
                </a:solidFill>
              </a:rPr>
              <a:t>Textual Evidence: "economic liberalization, and globalization has caused a growing income inequality that might lead to a greater gap between the nation’s rich and poor in political representation"​​. (Pg. 262)</a:t>
            </a:r>
            <a:endParaRPr sz="1500">
              <a:solidFill>
                <a:srgbClr val="212121"/>
              </a:solidFill>
            </a:endParaRPr>
          </a:p>
          <a:p>
            <a:pPr indent="0" lvl="0" marL="914400" rtl="0" algn="l">
              <a:spcBef>
                <a:spcPts val="1200"/>
              </a:spcBef>
              <a:spcAft>
                <a:spcPts val="1200"/>
              </a:spcAft>
              <a:buNone/>
            </a:pPr>
            <a:r>
              <a:t/>
            </a:r>
            <a:endParaRPr sz="1500">
              <a:solidFill>
                <a:srgbClr val="21212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Thank you!</a:t>
            </a:r>
            <a:endParaRPr b="1"/>
          </a:p>
          <a:p>
            <a:pPr indent="0" lvl="0" marL="0" rtl="0" algn="l">
              <a:spcBef>
                <a:spcPts val="0"/>
              </a:spcBef>
              <a:spcAft>
                <a:spcPts val="0"/>
              </a:spcAft>
              <a:buNone/>
            </a:pPr>
            <a:r>
              <a:t/>
            </a:r>
            <a:endParaRPr/>
          </a:p>
          <a:p>
            <a:pPr indent="0" lvl="0" marL="0" rtl="0" algn="ctr">
              <a:spcBef>
                <a:spcPts val="0"/>
              </a:spcBef>
              <a:spcAft>
                <a:spcPts val="0"/>
              </a:spcAft>
              <a:buNone/>
            </a:pPr>
            <a:r>
              <a:rPr lang="en" u="sng"/>
              <a:t>Citations</a:t>
            </a:r>
            <a:r>
              <a:rPr lang="en"/>
              <a:t> </a:t>
            </a:r>
            <a:endParaRPr/>
          </a:p>
        </p:txBody>
      </p:sp>
      <p:sp>
        <p:nvSpPr>
          <p:cNvPr id="196" name="Google Shape;196;p33"/>
          <p:cNvSpPr txBox="1"/>
          <p:nvPr>
            <p:ph idx="1" type="body"/>
          </p:nvPr>
        </p:nvSpPr>
        <p:spPr>
          <a:xfrm>
            <a:off x="232300" y="2193525"/>
            <a:ext cx="8520600" cy="3416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rgbClr val="212121"/>
              </a:buClr>
              <a:buSzPts val="1200"/>
              <a:buChar char="●"/>
            </a:pPr>
            <a:r>
              <a:rPr lang="en" sz="1200">
                <a:solidFill>
                  <a:srgbClr val="212121"/>
                </a:solidFill>
              </a:rPr>
              <a:t>Clark, W. R., Golder, M., &amp; Golder, S. N. (2017). Principles of Comparative Politics (3rd ed.). CQ Press.</a:t>
            </a:r>
            <a:endParaRPr sz="1200">
              <a:solidFill>
                <a:srgbClr val="212121"/>
              </a:solidFill>
            </a:endParaRPr>
          </a:p>
          <a:p>
            <a:pPr indent="-304800" lvl="0" marL="457200" rtl="0" algn="l">
              <a:spcBef>
                <a:spcPts val="0"/>
              </a:spcBef>
              <a:spcAft>
                <a:spcPts val="0"/>
              </a:spcAft>
              <a:buClr>
                <a:srgbClr val="212121"/>
              </a:buClr>
              <a:buSzPts val="1200"/>
              <a:buChar char="●"/>
            </a:pPr>
            <a:r>
              <a:rPr lang="en" sz="1200">
                <a:solidFill>
                  <a:srgbClr val="212121"/>
                </a:solidFill>
              </a:rPr>
              <a:t>Cao, L., Huang, L., &amp; Sun, I. (2016). From authoritarian policing to democratic policing: A case study of Taiwan. Policing and Society: An International Journal of Research and Policy, 26(6), 642-658. doi:10.1080/10439463.2015.1009370</a:t>
            </a:r>
            <a:endParaRPr sz="1200">
              <a:solidFill>
                <a:srgbClr val="212121"/>
              </a:solidFill>
            </a:endParaRPr>
          </a:p>
          <a:p>
            <a:pPr indent="-304800" lvl="0" marL="457200" rtl="0" algn="l">
              <a:spcBef>
                <a:spcPts val="0"/>
              </a:spcBef>
              <a:spcAft>
                <a:spcPts val="0"/>
              </a:spcAft>
              <a:buClr>
                <a:srgbClr val="212121"/>
              </a:buClr>
              <a:buSzPts val="1200"/>
              <a:buChar char="●"/>
            </a:pPr>
            <a:r>
              <a:rPr lang="en" sz="1200">
                <a:solidFill>
                  <a:srgbClr val="212121"/>
                </a:solidFill>
              </a:rPr>
              <a:t>Chang, W.-C. (2016). Culture, citizenship norms, and political participation: Empirical evidence from Taiwan. Japanese Journal of Political Science, 17(2), 256–277. doi:10.1017/S1468109916000062</a:t>
            </a:r>
            <a:endParaRPr sz="1200">
              <a:solidFill>
                <a:srgbClr val="212121"/>
              </a:solidFill>
            </a:endParaRPr>
          </a:p>
          <a:p>
            <a:pPr indent="-304800" lvl="0" marL="457200" rtl="0" algn="l">
              <a:spcBef>
                <a:spcPts val="0"/>
              </a:spcBef>
              <a:spcAft>
                <a:spcPts val="0"/>
              </a:spcAft>
              <a:buClr>
                <a:srgbClr val="212121"/>
              </a:buClr>
              <a:buSzPts val="1200"/>
              <a:buChar char="●"/>
            </a:pPr>
            <a:r>
              <a:rPr lang="en" sz="1200">
                <a:solidFill>
                  <a:srgbClr val="212121"/>
                </a:solidFill>
              </a:rPr>
              <a:t>Ministry of Foreign Affairs, Republic of China (Taiwan). (2024). Political system fact focus. Taiwan Government.</a:t>
            </a:r>
            <a:r>
              <a:rPr lang="en" sz="1200">
                <a:solidFill>
                  <a:srgbClr val="212121"/>
                </a:solidFill>
                <a:uFill>
                  <a:noFill/>
                </a:uFill>
                <a:hlinkClick r:id="rId3">
                  <a:extLst>
                    <a:ext uri="{A12FA001-AC4F-418D-AE19-62706E023703}">
                      <ahyp:hlinkClr val="tx"/>
                    </a:ext>
                  </a:extLst>
                </a:hlinkClick>
              </a:rPr>
              <a:t> https://www.taiwan.gov.tw/content_4.php</a:t>
            </a:r>
            <a:endParaRPr sz="1200">
              <a:solidFill>
                <a:srgbClr val="212121"/>
              </a:solidFill>
            </a:endParaRPr>
          </a:p>
          <a:p>
            <a:pPr indent="0" lvl="0" marL="0" rtl="0" algn="l">
              <a:spcBef>
                <a:spcPts val="0"/>
              </a:spcBef>
              <a:spcAft>
                <a:spcPts val="0"/>
              </a:spcAft>
              <a:buNone/>
            </a:pPr>
            <a:r>
              <a:t/>
            </a:r>
            <a:endParaRPr sz="1200">
              <a:solidFill>
                <a:srgbClr val="21212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type of regime is Taiwan today?</a:t>
            </a:r>
            <a:endParaRPr/>
          </a:p>
          <a:p>
            <a:pPr indent="0" lvl="0" marL="0" rtl="0" algn="l">
              <a:spcBef>
                <a:spcPts val="0"/>
              </a:spcBef>
              <a:spcAft>
                <a:spcPts val="0"/>
              </a:spcAft>
              <a:buNone/>
            </a:pPr>
            <a:r>
              <a:t/>
            </a:r>
            <a:endParaRPr/>
          </a:p>
        </p:txBody>
      </p:sp>
      <p:sp>
        <p:nvSpPr>
          <p:cNvPr id="79" name="Google Shape;79;p15"/>
          <p:cNvSpPr txBox="1"/>
          <p:nvPr>
            <p:ph idx="1" type="body"/>
          </p:nvPr>
        </p:nvSpPr>
        <p:spPr>
          <a:xfrm>
            <a:off x="311695" y="1297355"/>
            <a:ext cx="907200" cy="886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Polity Map 2013</a:t>
            </a:r>
            <a:endParaRPr/>
          </a:p>
          <a:p>
            <a:pPr indent="0" lvl="0" marL="0" rtl="0" algn="l">
              <a:spcBef>
                <a:spcPts val="1200"/>
              </a:spcBef>
              <a:spcAft>
                <a:spcPts val="1200"/>
              </a:spcAft>
              <a:buNone/>
            </a:pPr>
            <a:r>
              <a:t/>
            </a:r>
            <a:endParaRPr/>
          </a:p>
        </p:txBody>
      </p:sp>
      <p:pic>
        <p:nvPicPr>
          <p:cNvPr id="80" name="Google Shape;80;p15"/>
          <p:cNvPicPr preferRelativeResize="0"/>
          <p:nvPr/>
        </p:nvPicPr>
        <p:blipFill>
          <a:blip r:embed="rId3">
            <a:alphaModFix/>
          </a:blip>
          <a:stretch>
            <a:fillRect/>
          </a:stretch>
        </p:blipFill>
        <p:spPr>
          <a:xfrm>
            <a:off x="436327" y="1993877"/>
            <a:ext cx="3516400" cy="2734976"/>
          </a:xfrm>
          <a:prstGeom prst="rect">
            <a:avLst/>
          </a:prstGeom>
          <a:noFill/>
          <a:ln>
            <a:noFill/>
          </a:ln>
        </p:spPr>
      </p:pic>
      <p:sp>
        <p:nvSpPr>
          <p:cNvPr id="81" name="Google Shape;81;p15"/>
          <p:cNvSpPr txBox="1"/>
          <p:nvPr>
            <p:ph idx="1" type="body"/>
          </p:nvPr>
        </p:nvSpPr>
        <p:spPr>
          <a:xfrm>
            <a:off x="3952725" y="1993883"/>
            <a:ext cx="721200" cy="8979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1200"/>
              </a:spcAft>
              <a:buNone/>
            </a:pPr>
            <a:r>
              <a:rPr lang="en"/>
              <a:t>Democracy-Dictatorship Index Map 2008</a:t>
            </a:r>
            <a:endParaRPr/>
          </a:p>
        </p:txBody>
      </p:sp>
      <p:pic>
        <p:nvPicPr>
          <p:cNvPr id="82" name="Google Shape;82;p15"/>
          <p:cNvPicPr preferRelativeResize="0"/>
          <p:nvPr/>
        </p:nvPicPr>
        <p:blipFill>
          <a:blip r:embed="rId4">
            <a:alphaModFix/>
          </a:blip>
          <a:stretch>
            <a:fillRect/>
          </a:stretch>
        </p:blipFill>
        <p:spPr>
          <a:xfrm>
            <a:off x="4673925" y="1596875"/>
            <a:ext cx="4456651" cy="2734974"/>
          </a:xfrm>
          <a:prstGeom prst="rect">
            <a:avLst/>
          </a:prstGeom>
          <a:noFill/>
          <a:ln>
            <a:noFill/>
          </a:ln>
        </p:spPr>
      </p:pic>
      <p:sp>
        <p:nvSpPr>
          <p:cNvPr id="83" name="Google Shape;83;p15"/>
          <p:cNvSpPr txBox="1"/>
          <p:nvPr/>
        </p:nvSpPr>
        <p:spPr>
          <a:xfrm>
            <a:off x="1268125" y="1255575"/>
            <a:ext cx="1852800" cy="7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Full Democracy</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84" name="Google Shape;84;p15"/>
          <p:cNvSpPr txBox="1"/>
          <p:nvPr/>
        </p:nvSpPr>
        <p:spPr>
          <a:xfrm>
            <a:off x="5514050" y="975925"/>
            <a:ext cx="23733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Mixed Democracy (Semi-presidential)</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type of regime is Taiwan? (Cont.)</a:t>
            </a:r>
            <a:endParaRPr/>
          </a:p>
        </p:txBody>
      </p:sp>
      <p:sp>
        <p:nvSpPr>
          <p:cNvPr id="90" name="Google Shape;90;p16"/>
          <p:cNvSpPr txBox="1"/>
          <p:nvPr>
            <p:ph idx="1" type="body"/>
          </p:nvPr>
        </p:nvSpPr>
        <p:spPr>
          <a:xfrm>
            <a:off x="311700" y="1862100"/>
            <a:ext cx="14379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Freedom</a:t>
            </a:r>
            <a:r>
              <a:rPr lang="en"/>
              <a:t> House 2024</a:t>
            </a:r>
            <a:endParaRPr/>
          </a:p>
        </p:txBody>
      </p:sp>
      <p:pic>
        <p:nvPicPr>
          <p:cNvPr id="91" name="Google Shape;91;p16"/>
          <p:cNvPicPr preferRelativeResize="0"/>
          <p:nvPr/>
        </p:nvPicPr>
        <p:blipFill>
          <a:blip r:embed="rId3">
            <a:alphaModFix/>
          </a:blip>
          <a:stretch>
            <a:fillRect/>
          </a:stretch>
        </p:blipFill>
        <p:spPr>
          <a:xfrm>
            <a:off x="2956378" y="1126799"/>
            <a:ext cx="4241787"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Political </a:t>
            </a:r>
            <a:r>
              <a:rPr lang="en"/>
              <a:t>Order</a:t>
            </a:r>
            <a:r>
              <a:rPr lang="en"/>
              <a:t> of Taiwan</a:t>
            </a:r>
            <a:endParaRPr/>
          </a:p>
          <a:p>
            <a:pPr indent="0" lvl="0" marL="0" rtl="0" algn="l">
              <a:spcBef>
                <a:spcPts val="0"/>
              </a:spcBef>
              <a:spcAft>
                <a:spcPts val="0"/>
              </a:spcAft>
              <a:buNone/>
            </a:pPr>
            <a:r>
              <a:t/>
            </a:r>
            <a:endParaRPr/>
          </a:p>
        </p:txBody>
      </p:sp>
      <p:sp>
        <p:nvSpPr>
          <p:cNvPr id="97" name="Google Shape;97;p17"/>
          <p:cNvSpPr txBox="1"/>
          <p:nvPr>
            <p:ph idx="1" type="body"/>
          </p:nvPr>
        </p:nvSpPr>
        <p:spPr>
          <a:xfrm>
            <a:off x="311700" y="1152475"/>
            <a:ext cx="3446700" cy="3470400"/>
          </a:xfrm>
          <a:prstGeom prst="rect">
            <a:avLst/>
          </a:prstGeom>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000000"/>
              </a:buClr>
              <a:buSzPts val="1000"/>
              <a:buChar char="●"/>
            </a:pPr>
            <a:r>
              <a:rPr lang="en" sz="1000">
                <a:solidFill>
                  <a:srgbClr val="000000"/>
                </a:solidFill>
              </a:rPr>
              <a:t>Presidential System:</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Semi-presidential democratic republic.</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President serves as head of state with significant executive powers.</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Executive Branch:</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Led by the Premier, who heads the Executive Yuan.</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Premier appoints Cabinet members to run various ministries.</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Legislative Branch:</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Unicameral Legislative Yuan.</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Legislators elected through a mix of single-member districts and proportional representation.</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Judicial Branch:</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Judicial Yuan oversees the judiciary and constitutional interpretations.</a:t>
            </a:r>
            <a:endParaRPr sz="1000">
              <a:solidFill>
                <a:srgbClr val="000000"/>
              </a:solidFill>
            </a:endParaRPr>
          </a:p>
          <a:p>
            <a:pPr indent="-292100" lvl="0" marL="457200" rtl="0" algn="l">
              <a:lnSpc>
                <a:spcPct val="100000"/>
              </a:lnSpc>
              <a:spcBef>
                <a:spcPts val="0"/>
              </a:spcBef>
              <a:spcAft>
                <a:spcPts val="0"/>
              </a:spcAft>
              <a:buClr>
                <a:srgbClr val="000000"/>
              </a:buClr>
              <a:buSzPts val="1000"/>
              <a:buChar char="●"/>
            </a:pPr>
            <a:r>
              <a:rPr lang="en" sz="1000">
                <a:solidFill>
                  <a:srgbClr val="000000"/>
                </a:solidFill>
              </a:rPr>
              <a:t>Local Governance:</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Divided into municipalities, counties, and cities.</a:t>
            </a:r>
            <a:endParaRPr sz="1000">
              <a:solidFill>
                <a:srgbClr val="000000"/>
              </a:solidFill>
            </a:endParaRPr>
          </a:p>
          <a:p>
            <a:pPr indent="-292100" lvl="1" marL="914400" rtl="0" algn="l">
              <a:lnSpc>
                <a:spcPct val="100000"/>
              </a:lnSpc>
              <a:spcBef>
                <a:spcPts val="0"/>
              </a:spcBef>
              <a:spcAft>
                <a:spcPts val="0"/>
              </a:spcAft>
              <a:buClr>
                <a:srgbClr val="000000"/>
              </a:buClr>
              <a:buSzPts val="1000"/>
              <a:buChar char="○"/>
            </a:pPr>
            <a:r>
              <a:rPr lang="en" sz="1000">
                <a:solidFill>
                  <a:srgbClr val="000000"/>
                </a:solidFill>
              </a:rPr>
              <a:t>Local elected councils and mayors/magistrates.</a:t>
            </a:r>
            <a:endParaRPr sz="1000">
              <a:solidFill>
                <a:srgbClr val="000000"/>
              </a:solidFill>
            </a:endParaRPr>
          </a:p>
        </p:txBody>
      </p:sp>
      <p:pic>
        <p:nvPicPr>
          <p:cNvPr id="98" name="Google Shape;98;p17"/>
          <p:cNvPicPr preferRelativeResize="0"/>
          <p:nvPr/>
        </p:nvPicPr>
        <p:blipFill>
          <a:blip r:embed="rId3">
            <a:alphaModFix/>
          </a:blip>
          <a:stretch>
            <a:fillRect/>
          </a:stretch>
        </p:blipFill>
        <p:spPr>
          <a:xfrm>
            <a:off x="5128300" y="977188"/>
            <a:ext cx="2606876"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Political Divisions of Taiwan</a:t>
            </a:r>
            <a:endParaRPr/>
          </a:p>
        </p:txBody>
      </p:sp>
      <p:sp>
        <p:nvSpPr>
          <p:cNvPr id="104" name="Google Shape;104;p18"/>
          <p:cNvSpPr txBox="1"/>
          <p:nvPr>
            <p:ph idx="1" type="body"/>
          </p:nvPr>
        </p:nvSpPr>
        <p:spPr>
          <a:xfrm>
            <a:off x="311700" y="1257004"/>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rgbClr val="000000"/>
              </a:buClr>
              <a:buSzPts val="1800"/>
              <a:buChar char="●"/>
            </a:pPr>
            <a:r>
              <a:rPr lang="en">
                <a:solidFill>
                  <a:srgbClr val="000000"/>
                </a:solidFill>
              </a:rPr>
              <a:t>Major Political Parties:</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Democratic Progressive Party (DPP)</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Kuomintang (KMT)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Minor Parties:</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Includes Taiwan People’s Party (TPP), New Power Party (NPP), among others focusing on specific issues like governance reform and social justice.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Cross-Strait Relations:</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Difficult relations with People’s Republic of China (PRC).</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Political stance of ruling party significantly impacts the nature of cross-strait relations.</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Background for Taiwan</a:t>
            </a:r>
            <a:endParaRPr/>
          </a:p>
          <a:p>
            <a:pPr indent="0" lvl="0" marL="0" rtl="0" algn="l">
              <a:spcBef>
                <a:spcPts val="0"/>
              </a:spcBef>
              <a:spcAft>
                <a:spcPts val="0"/>
              </a:spcAft>
              <a:buNone/>
            </a:pPr>
            <a:r>
              <a:t/>
            </a:r>
            <a:endParaRPr/>
          </a:p>
        </p:txBody>
      </p:sp>
      <p:sp>
        <p:nvSpPr>
          <p:cNvPr id="110" name="Google Shape;110;p19"/>
          <p:cNvSpPr txBox="1"/>
          <p:nvPr>
            <p:ph idx="1" type="body"/>
          </p:nvPr>
        </p:nvSpPr>
        <p:spPr>
          <a:xfrm>
            <a:off x="311700" y="1099525"/>
            <a:ext cx="8520600" cy="3416400"/>
          </a:xfrm>
          <a:prstGeom prst="rect">
            <a:avLst/>
          </a:prstGeom>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1895</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Taiwan ceded to Japan after the First Sino-Japanese War.</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1945</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Taiwan returns to Chinese control after Japanese defeat in WWII.</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1947</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February 28 Incident: Anti-government uprising and subsequent harsh crackdown by the KMT (Kuomintang).</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1949</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KMT retreats to Taiwan after losing the Chinese Civil War.</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Establishment of martial law which lasts for decades.</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1970s-1980s</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Gradual easing of martial law.</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Economic boom, leading to increased international trade and investment.</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Rise of local Taiwanese identity and political consciousness.</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1986</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Formation of the Democratic Progressive Party (DPP), challenging KMT's monopoly on power.</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1987</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Lifting of martial law after 38 years.</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Start of significant political reforms.</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1990s</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Major democratic reforms: Direct presidential elections, full legislative turnover.</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Lee Teng-hui, a Taiwan-born leader, fosters additional democratic reforms and Taiwanization of politics.</a:t>
            </a:r>
            <a:endParaRPr sz="1000">
              <a:solidFill>
                <a:srgbClr val="000000"/>
              </a:solidFill>
            </a:endParaRPr>
          </a:p>
          <a:p>
            <a:pPr indent="-292100" lvl="0" marL="457200" rtl="0" algn="l">
              <a:lnSpc>
                <a:spcPct val="100000"/>
              </a:lnSpc>
              <a:spcBef>
                <a:spcPts val="0"/>
              </a:spcBef>
              <a:spcAft>
                <a:spcPts val="0"/>
              </a:spcAft>
              <a:buClr>
                <a:srgbClr val="000000"/>
              </a:buClr>
              <a:buSzPts val="1000"/>
              <a:buFont typeface="Open Sans"/>
              <a:buChar char="●"/>
            </a:pPr>
            <a:r>
              <a:rPr lang="en" sz="1000">
                <a:solidFill>
                  <a:srgbClr val="000000"/>
                </a:solidFill>
              </a:rPr>
              <a:t>2000</a:t>
            </a:r>
            <a:endParaRPr sz="1000">
              <a:solidFill>
                <a:srgbClr val="000000"/>
              </a:solidFill>
            </a:endParaRPr>
          </a:p>
          <a:p>
            <a:pPr indent="-292100" lvl="1" marL="914400" rtl="0" algn="l">
              <a:lnSpc>
                <a:spcPct val="100000"/>
              </a:lnSpc>
              <a:spcBef>
                <a:spcPts val="0"/>
              </a:spcBef>
              <a:spcAft>
                <a:spcPts val="0"/>
              </a:spcAft>
              <a:buClr>
                <a:srgbClr val="000000"/>
              </a:buClr>
              <a:buSzPts val="1000"/>
              <a:buFont typeface="Open Sans"/>
              <a:buChar char="●"/>
            </a:pPr>
            <a:r>
              <a:rPr lang="en" sz="1000">
                <a:solidFill>
                  <a:srgbClr val="000000"/>
                </a:solidFill>
              </a:rPr>
              <a:t>First non-KMT president elected (Chen Shui-bian of the DPP), marking a significant milestone in Taiwan's democratization.</a:t>
            </a:r>
            <a:endParaRPr sz="1000">
              <a:solidFill>
                <a:srgbClr val="000000"/>
              </a:solidFill>
            </a:endParaRPr>
          </a:p>
          <a:p>
            <a:pPr indent="0" lvl="0" marL="0" rtl="0" algn="l">
              <a:lnSpc>
                <a:spcPct val="100000"/>
              </a:lnSpc>
              <a:spcBef>
                <a:spcPts val="1200"/>
              </a:spcBef>
              <a:spcAft>
                <a:spcPts val="1200"/>
              </a:spcAft>
              <a:buNone/>
            </a:pPr>
            <a:r>
              <a:t/>
            </a:r>
            <a:endParaRPr sz="10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First Article: </a:t>
            </a:r>
            <a:r>
              <a:rPr b="0" lang="en" sz="2500"/>
              <a:t>“</a:t>
            </a:r>
            <a:r>
              <a:rPr b="0" lang="en" sz="2500"/>
              <a:t>From Authoritarian Policing to Democratic Policing: A Case Study of Taiwan" Thesis</a:t>
            </a:r>
            <a:endParaRPr b="0" sz="2500"/>
          </a:p>
        </p:txBody>
      </p:sp>
      <p:sp>
        <p:nvSpPr>
          <p:cNvPr id="116" name="Google Shape;116;p20"/>
          <p:cNvSpPr txBox="1"/>
          <p:nvPr>
            <p:ph idx="1" type="body"/>
          </p:nvPr>
        </p:nvSpPr>
        <p:spPr>
          <a:xfrm>
            <a:off x="311700" y="1426000"/>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212121"/>
              </a:buClr>
              <a:buSzPts val="1500"/>
              <a:buChar char="●"/>
            </a:pPr>
            <a:r>
              <a:rPr lang="en" sz="1500">
                <a:solidFill>
                  <a:srgbClr val="212121"/>
                </a:solidFill>
              </a:rPr>
              <a:t>Article by Dr. </a:t>
            </a:r>
            <a:r>
              <a:rPr lang="en" sz="1500">
                <a:solidFill>
                  <a:srgbClr val="212121"/>
                </a:solidFill>
              </a:rPr>
              <a:t>Cao L., Dr. Huang L., &amp; Dr. Sun I. (2016)</a:t>
            </a:r>
            <a:endParaRPr sz="1500">
              <a:solidFill>
                <a:srgbClr val="212121"/>
              </a:solidFill>
            </a:endParaRPr>
          </a:p>
          <a:p>
            <a:pPr indent="-323850" lvl="0" marL="457200" rtl="0" algn="l">
              <a:spcBef>
                <a:spcPts val="0"/>
              </a:spcBef>
              <a:spcAft>
                <a:spcPts val="0"/>
              </a:spcAft>
              <a:buClr>
                <a:srgbClr val="212121"/>
              </a:buClr>
              <a:buSzPts val="1500"/>
              <a:buChar char="●"/>
            </a:pPr>
            <a:r>
              <a:rPr lang="en" sz="1500">
                <a:solidFill>
                  <a:srgbClr val="212121"/>
                </a:solidFill>
              </a:rPr>
              <a:t>The article explores Taiwan's transition from authoritarian to democratic policing, highlighting the political and cultural shifts that facilitated this change. It emphasizes the need for police to embody democratic values in their practices for democracy to endure.</a:t>
            </a:r>
            <a:endParaRPr sz="1500">
              <a:solidFill>
                <a:srgbClr val="212121"/>
              </a:solidFill>
            </a:endParaRPr>
          </a:p>
          <a:p>
            <a:pPr indent="0" lvl="0" marL="457200" rtl="0" algn="l">
              <a:lnSpc>
                <a:spcPct val="100000"/>
              </a:lnSpc>
              <a:spcBef>
                <a:spcPts val="1200"/>
              </a:spcBef>
              <a:spcAft>
                <a:spcPts val="1200"/>
              </a:spcAft>
              <a:buNone/>
            </a:pPr>
            <a:r>
              <a:t/>
            </a:r>
            <a:endParaRPr sz="15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4000"/>
              <a:buFont typeface="Arial"/>
              <a:buNone/>
            </a:pPr>
            <a:r>
              <a:rPr lang="en" sz="2500"/>
              <a:t>First Article: </a:t>
            </a:r>
            <a:r>
              <a:rPr b="0" lang="en" sz="2500"/>
              <a:t>“From Authoritarian Policing to Democratic Policing: A Case Study of Taiwan" Evidence</a:t>
            </a:r>
            <a:endParaRPr b="0" sz="2500"/>
          </a:p>
          <a:p>
            <a:pPr indent="0" lvl="0" marL="0" rtl="0" algn="l">
              <a:spcBef>
                <a:spcPts val="0"/>
              </a:spcBef>
              <a:spcAft>
                <a:spcPts val="0"/>
              </a:spcAft>
              <a:buNone/>
            </a:pPr>
            <a:r>
              <a:t/>
            </a:r>
            <a:endParaRPr/>
          </a:p>
        </p:txBody>
      </p:sp>
      <p:sp>
        <p:nvSpPr>
          <p:cNvPr id="122" name="Google Shape;122;p21"/>
          <p:cNvSpPr txBox="1"/>
          <p:nvPr>
            <p:ph idx="1" type="body"/>
          </p:nvPr>
        </p:nvSpPr>
        <p:spPr>
          <a:xfrm>
            <a:off x="311700" y="13465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212121"/>
              </a:buClr>
              <a:buSzPts val="1500"/>
              <a:buFont typeface="Roboto"/>
              <a:buChar char="●"/>
            </a:pPr>
            <a:r>
              <a:rPr b="1" lang="en" sz="1500">
                <a:solidFill>
                  <a:srgbClr val="212121"/>
                </a:solidFill>
              </a:rPr>
              <a:t>Historical Overview</a:t>
            </a:r>
            <a:r>
              <a:rPr lang="en" sz="1500">
                <a:solidFill>
                  <a:srgbClr val="212121"/>
                </a:solidFill>
              </a:rPr>
              <a:t>: The article provides a historical context of Taiwan, detailing the period of martial law and its impact on policing. It notes significant political concessions and reforms initiated by leaders like Chiang Ching-Kuo and Li Denghui, which were crucial for peaceful democratization.</a:t>
            </a:r>
            <a:endParaRPr sz="1500">
              <a:solidFill>
                <a:srgbClr val="212121"/>
              </a:solidFill>
            </a:endParaRPr>
          </a:p>
          <a:p>
            <a:pPr indent="-323850" lvl="0" marL="457200" rtl="0" algn="l">
              <a:spcBef>
                <a:spcPts val="0"/>
              </a:spcBef>
              <a:spcAft>
                <a:spcPts val="0"/>
              </a:spcAft>
              <a:buClr>
                <a:srgbClr val="212121"/>
              </a:buClr>
              <a:buSzPts val="1500"/>
              <a:buFont typeface="Roboto"/>
              <a:buChar char="●"/>
            </a:pPr>
            <a:r>
              <a:rPr b="1" lang="en" sz="1500">
                <a:solidFill>
                  <a:srgbClr val="212121"/>
                </a:solidFill>
              </a:rPr>
              <a:t>Contrast between Policing Styles</a:t>
            </a:r>
            <a:r>
              <a:rPr lang="en" sz="1500">
                <a:solidFill>
                  <a:srgbClr val="212121"/>
                </a:solidFill>
              </a:rPr>
              <a:t>: It describes the key differences between authoritarian and democratic policing, focusing on aspects such as political neutrality, accountability, and service orientation. The article uses empirical data from Taiwan's police reforms to illustrate these differences.</a:t>
            </a:r>
            <a:endParaRPr sz="1500">
              <a:solidFill>
                <a:srgbClr val="212121"/>
              </a:solidFill>
            </a:endParaRPr>
          </a:p>
          <a:p>
            <a:pPr indent="-323850" lvl="0" marL="457200" rtl="0" algn="l">
              <a:spcBef>
                <a:spcPts val="0"/>
              </a:spcBef>
              <a:spcAft>
                <a:spcPts val="0"/>
              </a:spcAft>
              <a:buClr>
                <a:srgbClr val="212121"/>
              </a:buClr>
              <a:buSzPts val="1500"/>
              <a:buFont typeface="Roboto"/>
              <a:buChar char="●"/>
            </a:pPr>
            <a:r>
              <a:rPr b="1" lang="en" sz="1500">
                <a:solidFill>
                  <a:srgbClr val="212121"/>
                </a:solidFill>
              </a:rPr>
              <a:t>Cultural and Institutional Challenges</a:t>
            </a:r>
            <a:r>
              <a:rPr lang="en" sz="1500">
                <a:solidFill>
                  <a:srgbClr val="212121"/>
                </a:solidFill>
              </a:rPr>
              <a:t>: Discusses the challenges in reforming policing practices due to Taiwan's post-Confucian culture and the entrenched authoritarian legacy within the police force.</a:t>
            </a:r>
            <a:endParaRPr sz="1500">
              <a:solidFill>
                <a:srgbClr val="212121"/>
              </a:solidFill>
            </a:endParaRPr>
          </a:p>
          <a:p>
            <a:pPr indent="0" lvl="0" marL="0" rtl="0" algn="l">
              <a:spcBef>
                <a:spcPts val="1200"/>
              </a:spcBef>
              <a:spcAft>
                <a:spcPts val="0"/>
              </a:spcAft>
              <a:buNone/>
            </a:pPr>
            <a:r>
              <a:t/>
            </a:r>
            <a:endParaRPr sz="1500">
              <a:solidFill>
                <a:srgbClr val="212121"/>
              </a:solidFill>
            </a:endParaRPr>
          </a:p>
          <a:p>
            <a:pPr indent="0" lvl="0" marL="457200" rtl="0" algn="l">
              <a:lnSpc>
                <a:spcPct val="100000"/>
              </a:lnSpc>
              <a:spcBef>
                <a:spcPts val="0"/>
              </a:spcBef>
              <a:spcAft>
                <a:spcPts val="1200"/>
              </a:spcAft>
              <a:buNone/>
            </a:pPr>
            <a:r>
              <a:t/>
            </a:r>
            <a:endParaRPr sz="1500">
              <a:solidFill>
                <a:srgbClr val="21212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