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Old Standard TT"/>
      <p:regular r:id="rId28"/>
      <p:bold r:id="rId29"/>
      <p: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18A2E4-F2F8-47CD-93EC-9753F8BD4201}">
  <a:tblStyle styleId="{8B18A2E4-F2F8-47CD-93EC-9753F8BD420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OldStandardTT-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ldStandardTT-bold.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OldStandardTT-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90357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9035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1a9507b29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1a9507b29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6f90357f_0_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6f90357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1a9507b291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1a9507b291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1a9507b29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1a9507b29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1a9507b291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1a9507b291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1a9507b291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1a9507b29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1a9507b291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1a9507b291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1a9507b291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1a9507b291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1a9507b291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1a9507b291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1a9507b291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1a9507b291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c6f90357f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6f90357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1a9507b291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1a9507b291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1a9507b291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1a9507b291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1a9507b291_0_18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1a9507b291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6f90357f_0_1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6f9035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1a9507b29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1a9507b29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1a9507b291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1a9507b291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1a9507b29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1a9507b29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6f90357f_0_2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c6f90357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6f90357f_0_3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6f90357f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0" y="100"/>
            <a:ext cx="9144000" cy="1711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 name="Google Shape;11;p2"/>
          <p:cNvCxnSpPr/>
          <p:nvPr/>
        </p:nvCxnSpPr>
        <p:spPr>
          <a:xfrm>
            <a:off x="641934" y="3597500"/>
            <a:ext cx="390300" cy="0"/>
          </a:xfrm>
          <a:prstGeom prst="straightConnector1">
            <a:avLst/>
          </a:prstGeom>
          <a:noFill/>
          <a:ln cap="flat" cmpd="sng" w="28575">
            <a:solidFill>
              <a:schemeClr val="accent1"/>
            </a:solidFill>
            <a:prstDash val="solid"/>
            <a:round/>
            <a:headEnd len="sm" w="sm" type="none"/>
            <a:tailEnd len="sm" w="sm" type="none"/>
          </a:ln>
        </p:spPr>
      </p:cxnSp>
      <p:sp>
        <p:nvSpPr>
          <p:cNvPr id="12" name="Google Shape;12;p2"/>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4200"/>
              <a:buNone/>
              <a:defRPr sz="4200">
                <a:solidFill>
                  <a:schemeClr val="accent1"/>
                </a:solidFill>
              </a:defRPr>
            </a:lvl1pPr>
            <a:lvl2pPr lvl="1">
              <a:spcBef>
                <a:spcPts val="0"/>
              </a:spcBef>
              <a:spcAft>
                <a:spcPts val="0"/>
              </a:spcAft>
              <a:buClr>
                <a:schemeClr val="accent1"/>
              </a:buClr>
              <a:buSzPts val="4200"/>
              <a:buNone/>
              <a:defRPr sz="4200">
                <a:solidFill>
                  <a:schemeClr val="accent1"/>
                </a:solidFill>
              </a:defRPr>
            </a:lvl2pPr>
            <a:lvl3pPr lvl="2">
              <a:spcBef>
                <a:spcPts val="0"/>
              </a:spcBef>
              <a:spcAft>
                <a:spcPts val="0"/>
              </a:spcAft>
              <a:buClr>
                <a:schemeClr val="accent1"/>
              </a:buClr>
              <a:buSzPts val="4200"/>
              <a:buNone/>
              <a:defRPr sz="4200">
                <a:solidFill>
                  <a:schemeClr val="accent1"/>
                </a:solidFill>
              </a:defRPr>
            </a:lvl3pPr>
            <a:lvl4pPr lvl="3">
              <a:spcBef>
                <a:spcPts val="0"/>
              </a:spcBef>
              <a:spcAft>
                <a:spcPts val="0"/>
              </a:spcAft>
              <a:buClr>
                <a:schemeClr val="accent1"/>
              </a:buClr>
              <a:buSzPts val="4200"/>
              <a:buNone/>
              <a:defRPr sz="4200">
                <a:solidFill>
                  <a:schemeClr val="accent1"/>
                </a:solidFill>
              </a:defRPr>
            </a:lvl4pPr>
            <a:lvl5pPr lvl="4">
              <a:spcBef>
                <a:spcPts val="0"/>
              </a:spcBef>
              <a:spcAft>
                <a:spcPts val="0"/>
              </a:spcAft>
              <a:buClr>
                <a:schemeClr val="accent1"/>
              </a:buClr>
              <a:buSzPts val="4200"/>
              <a:buNone/>
              <a:defRPr sz="4200">
                <a:solidFill>
                  <a:schemeClr val="accent1"/>
                </a:solidFill>
              </a:defRPr>
            </a:lvl5pPr>
            <a:lvl6pPr lvl="5">
              <a:spcBef>
                <a:spcPts val="0"/>
              </a:spcBef>
              <a:spcAft>
                <a:spcPts val="0"/>
              </a:spcAft>
              <a:buClr>
                <a:schemeClr val="accent1"/>
              </a:buClr>
              <a:buSzPts val="4200"/>
              <a:buNone/>
              <a:defRPr sz="4200">
                <a:solidFill>
                  <a:schemeClr val="accent1"/>
                </a:solidFill>
              </a:defRPr>
            </a:lvl6pPr>
            <a:lvl7pPr lvl="6">
              <a:spcBef>
                <a:spcPts val="0"/>
              </a:spcBef>
              <a:spcAft>
                <a:spcPts val="0"/>
              </a:spcAft>
              <a:buClr>
                <a:schemeClr val="accent1"/>
              </a:buClr>
              <a:buSzPts val="4200"/>
              <a:buNone/>
              <a:defRPr sz="4200">
                <a:solidFill>
                  <a:schemeClr val="accent1"/>
                </a:solidFill>
              </a:defRPr>
            </a:lvl7pPr>
            <a:lvl8pPr lvl="7">
              <a:spcBef>
                <a:spcPts val="0"/>
              </a:spcBef>
              <a:spcAft>
                <a:spcPts val="0"/>
              </a:spcAft>
              <a:buClr>
                <a:schemeClr val="accent1"/>
              </a:buClr>
              <a:buSzPts val="4200"/>
              <a:buNone/>
              <a:defRPr sz="4200">
                <a:solidFill>
                  <a:schemeClr val="accent1"/>
                </a:solidFill>
              </a:defRPr>
            </a:lvl8pPr>
            <a:lvl9pPr lvl="8">
              <a:spcBef>
                <a:spcPts val="0"/>
              </a:spcBef>
              <a:spcAft>
                <a:spcPts val="0"/>
              </a:spcAft>
              <a:buClr>
                <a:schemeClr val="accent1"/>
              </a:buClr>
              <a:buSzPts val="4200"/>
              <a:buNone/>
              <a:defRPr sz="4200">
                <a:solidFill>
                  <a:schemeClr val="accent1"/>
                </a:solidFill>
              </a:defRPr>
            </a:lvl9pPr>
          </a:lstStyle>
          <a:p/>
        </p:txBody>
      </p:sp>
      <p:sp>
        <p:nvSpPr>
          <p:cNvPr id="13" name="Google Shape;13;p2"/>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accent2"/>
              </a:buClr>
              <a:buSzPts val="2400"/>
              <a:buNone/>
              <a:defRPr sz="2400">
                <a:solidFill>
                  <a:schemeClr val="accent2"/>
                </a:solidFill>
              </a:defRPr>
            </a:lvl1pPr>
            <a:lvl2pPr lvl="1">
              <a:lnSpc>
                <a:spcPct val="100000"/>
              </a:lnSpc>
              <a:spcBef>
                <a:spcPts val="0"/>
              </a:spcBef>
              <a:spcAft>
                <a:spcPts val="0"/>
              </a:spcAft>
              <a:buClr>
                <a:schemeClr val="accent2"/>
              </a:buClr>
              <a:buSzPts val="2400"/>
              <a:buNone/>
              <a:defRPr sz="2400">
                <a:solidFill>
                  <a:schemeClr val="accent2"/>
                </a:solidFill>
              </a:defRPr>
            </a:lvl2pPr>
            <a:lvl3pPr lvl="2">
              <a:lnSpc>
                <a:spcPct val="100000"/>
              </a:lnSpc>
              <a:spcBef>
                <a:spcPts val="0"/>
              </a:spcBef>
              <a:spcAft>
                <a:spcPts val="0"/>
              </a:spcAft>
              <a:buClr>
                <a:schemeClr val="accent2"/>
              </a:buClr>
              <a:buSzPts val="2400"/>
              <a:buNone/>
              <a:defRPr sz="2400">
                <a:solidFill>
                  <a:schemeClr val="accent2"/>
                </a:solidFill>
              </a:defRPr>
            </a:lvl3pPr>
            <a:lvl4pPr lvl="3">
              <a:lnSpc>
                <a:spcPct val="100000"/>
              </a:lnSpc>
              <a:spcBef>
                <a:spcPts val="0"/>
              </a:spcBef>
              <a:spcAft>
                <a:spcPts val="0"/>
              </a:spcAft>
              <a:buClr>
                <a:schemeClr val="accent2"/>
              </a:buClr>
              <a:buSzPts val="2400"/>
              <a:buNone/>
              <a:defRPr sz="2400">
                <a:solidFill>
                  <a:schemeClr val="accent2"/>
                </a:solidFill>
              </a:defRPr>
            </a:lvl4pPr>
            <a:lvl5pPr lvl="4">
              <a:lnSpc>
                <a:spcPct val="100000"/>
              </a:lnSpc>
              <a:spcBef>
                <a:spcPts val="0"/>
              </a:spcBef>
              <a:spcAft>
                <a:spcPts val="0"/>
              </a:spcAft>
              <a:buClr>
                <a:schemeClr val="accent2"/>
              </a:buClr>
              <a:buSzPts val="2400"/>
              <a:buNone/>
              <a:defRPr sz="2400">
                <a:solidFill>
                  <a:schemeClr val="accent2"/>
                </a:solidFill>
              </a:defRPr>
            </a:lvl5pPr>
            <a:lvl6pPr lvl="5">
              <a:lnSpc>
                <a:spcPct val="100000"/>
              </a:lnSpc>
              <a:spcBef>
                <a:spcPts val="0"/>
              </a:spcBef>
              <a:spcAft>
                <a:spcPts val="0"/>
              </a:spcAft>
              <a:buClr>
                <a:schemeClr val="accent2"/>
              </a:buClr>
              <a:buSzPts val="2400"/>
              <a:buNone/>
              <a:defRPr sz="2400">
                <a:solidFill>
                  <a:schemeClr val="accent2"/>
                </a:solidFill>
              </a:defRPr>
            </a:lvl6pPr>
            <a:lvl7pPr lvl="6">
              <a:lnSpc>
                <a:spcPct val="100000"/>
              </a:lnSpc>
              <a:spcBef>
                <a:spcPts val="0"/>
              </a:spcBef>
              <a:spcAft>
                <a:spcPts val="0"/>
              </a:spcAft>
              <a:buClr>
                <a:schemeClr val="accent2"/>
              </a:buClr>
              <a:buSzPts val="2400"/>
              <a:buNone/>
              <a:defRPr sz="2400">
                <a:solidFill>
                  <a:schemeClr val="accent2"/>
                </a:solidFill>
              </a:defRPr>
            </a:lvl7pPr>
            <a:lvl8pPr lvl="7">
              <a:lnSpc>
                <a:spcPct val="100000"/>
              </a:lnSpc>
              <a:spcBef>
                <a:spcPts val="0"/>
              </a:spcBef>
              <a:spcAft>
                <a:spcPts val="0"/>
              </a:spcAft>
              <a:buClr>
                <a:schemeClr val="accent2"/>
              </a:buClr>
              <a:buSzPts val="2400"/>
              <a:buNone/>
              <a:defRPr sz="2400">
                <a:solidFill>
                  <a:schemeClr val="accent2"/>
                </a:solidFill>
              </a:defRPr>
            </a:lvl8pPr>
            <a:lvl9pPr lvl="8">
              <a:lnSpc>
                <a:spcPct val="100000"/>
              </a:lnSpc>
              <a:spcBef>
                <a:spcPts val="0"/>
              </a:spcBef>
              <a:spcAft>
                <a:spcPts val="0"/>
              </a:spcAft>
              <a:buClr>
                <a:schemeClr val="accent2"/>
              </a:buClr>
              <a:buSzPts val="2400"/>
              <a:buNone/>
              <a:defRPr sz="2400">
                <a:solidFill>
                  <a:schemeClr val="accent2"/>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039650"/>
            <a:ext cx="8520600" cy="2106300"/>
          </a:xfrm>
          <a:prstGeom prst="rect">
            <a:avLst/>
          </a:prstGeom>
        </p:spPr>
        <p:txBody>
          <a:bodyPr anchorCtr="0" anchor="b"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cxnSp>
        <p:nvCxnSpPr>
          <p:cNvPr id="16" name="Google Shape;16;p3"/>
          <p:cNvCxnSpPr/>
          <p:nvPr/>
        </p:nvCxnSpPr>
        <p:spPr>
          <a:xfrm>
            <a:off x="641934" y="3597500"/>
            <a:ext cx="390300" cy="0"/>
          </a:xfrm>
          <a:prstGeom prst="straightConnector1">
            <a:avLst/>
          </a:prstGeom>
          <a:noFill/>
          <a:ln cap="flat" cmpd="sng" w="28575">
            <a:solidFill>
              <a:schemeClr val="lt2"/>
            </a:solidFill>
            <a:prstDash val="solid"/>
            <a:round/>
            <a:headEnd len="sm" w="sm" type="none"/>
            <a:tailEnd len="sm" w="sm" type="none"/>
          </a:ln>
        </p:spPr>
      </p:cxnSp>
      <p:sp>
        <p:nvSpPr>
          <p:cNvPr id="17" name="Google Shape;17;p3"/>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lvl1pPr lvl="0">
              <a:spcBef>
                <a:spcPts val="0"/>
              </a:spcBef>
              <a:spcAft>
                <a:spcPts val="0"/>
              </a:spcAft>
              <a:buClr>
                <a:schemeClr val="accent1"/>
              </a:buClr>
              <a:buSzPts val="6000"/>
              <a:buNone/>
              <a:defRPr sz="6000">
                <a:solidFill>
                  <a:schemeClr val="accent1"/>
                </a:solidFill>
              </a:defRPr>
            </a:lvl1pPr>
            <a:lvl2pPr lvl="1">
              <a:spcBef>
                <a:spcPts val="0"/>
              </a:spcBef>
              <a:spcAft>
                <a:spcPts val="0"/>
              </a:spcAft>
              <a:buClr>
                <a:schemeClr val="accent1"/>
              </a:buClr>
              <a:buSzPts val="6000"/>
              <a:buNone/>
              <a:defRPr sz="6000">
                <a:solidFill>
                  <a:schemeClr val="accent1"/>
                </a:solidFill>
              </a:defRPr>
            </a:lvl2pPr>
            <a:lvl3pPr lvl="2">
              <a:spcBef>
                <a:spcPts val="0"/>
              </a:spcBef>
              <a:spcAft>
                <a:spcPts val="0"/>
              </a:spcAft>
              <a:buClr>
                <a:schemeClr val="accent1"/>
              </a:buClr>
              <a:buSzPts val="6000"/>
              <a:buNone/>
              <a:defRPr sz="6000">
                <a:solidFill>
                  <a:schemeClr val="accent1"/>
                </a:solidFill>
              </a:defRPr>
            </a:lvl3pPr>
            <a:lvl4pPr lvl="3">
              <a:spcBef>
                <a:spcPts val="0"/>
              </a:spcBef>
              <a:spcAft>
                <a:spcPts val="0"/>
              </a:spcAft>
              <a:buClr>
                <a:schemeClr val="accent1"/>
              </a:buClr>
              <a:buSzPts val="6000"/>
              <a:buNone/>
              <a:defRPr sz="6000">
                <a:solidFill>
                  <a:schemeClr val="accent1"/>
                </a:solidFill>
              </a:defRPr>
            </a:lvl4pPr>
            <a:lvl5pPr lvl="4">
              <a:spcBef>
                <a:spcPts val="0"/>
              </a:spcBef>
              <a:spcAft>
                <a:spcPts val="0"/>
              </a:spcAft>
              <a:buClr>
                <a:schemeClr val="accent1"/>
              </a:buClr>
              <a:buSzPts val="6000"/>
              <a:buNone/>
              <a:defRPr sz="6000">
                <a:solidFill>
                  <a:schemeClr val="accent1"/>
                </a:solidFill>
              </a:defRPr>
            </a:lvl5pPr>
            <a:lvl6pPr lvl="5">
              <a:spcBef>
                <a:spcPts val="0"/>
              </a:spcBef>
              <a:spcAft>
                <a:spcPts val="0"/>
              </a:spcAft>
              <a:buClr>
                <a:schemeClr val="accent1"/>
              </a:buClr>
              <a:buSzPts val="6000"/>
              <a:buNone/>
              <a:defRPr sz="6000">
                <a:solidFill>
                  <a:schemeClr val="accent1"/>
                </a:solidFill>
              </a:defRPr>
            </a:lvl6pPr>
            <a:lvl7pPr lvl="6">
              <a:spcBef>
                <a:spcPts val="0"/>
              </a:spcBef>
              <a:spcAft>
                <a:spcPts val="0"/>
              </a:spcAft>
              <a:buClr>
                <a:schemeClr val="accent1"/>
              </a:buClr>
              <a:buSzPts val="6000"/>
              <a:buNone/>
              <a:defRPr sz="6000">
                <a:solidFill>
                  <a:schemeClr val="accent1"/>
                </a:solidFill>
              </a:defRPr>
            </a:lvl7pPr>
            <a:lvl8pPr lvl="7">
              <a:spcBef>
                <a:spcPts val="0"/>
              </a:spcBef>
              <a:spcAft>
                <a:spcPts val="0"/>
              </a:spcAft>
              <a:buClr>
                <a:schemeClr val="accent1"/>
              </a:buClr>
              <a:buSzPts val="6000"/>
              <a:buNone/>
              <a:defRPr sz="6000">
                <a:solidFill>
                  <a:schemeClr val="accent1"/>
                </a:solidFill>
              </a:defRPr>
            </a:lvl8pPr>
            <a:lvl9pPr lvl="8">
              <a:spcBef>
                <a:spcPts val="0"/>
              </a:spcBef>
              <a:spcAft>
                <a:spcPts val="0"/>
              </a:spcAft>
              <a:buClr>
                <a:schemeClr val="accent1"/>
              </a:buClr>
              <a:buSzPts val="6000"/>
              <a:buNone/>
              <a:defRPr sz="6000">
                <a:solidFill>
                  <a:schemeClr val="accent1"/>
                </a:solidFill>
              </a:defRPr>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400"/>
              <a:buNone/>
              <a:defRPr sz="5400">
                <a:solidFill>
                  <a:schemeClr val="accent1"/>
                </a:solidFill>
              </a:defRPr>
            </a:lvl1pPr>
            <a:lvl2pPr lvl="1">
              <a:spcBef>
                <a:spcPts val="0"/>
              </a:spcBef>
              <a:spcAft>
                <a:spcPts val="0"/>
              </a:spcAft>
              <a:buClr>
                <a:schemeClr val="accent1"/>
              </a:buClr>
              <a:buSzPts val="5400"/>
              <a:buNone/>
              <a:defRPr sz="5400">
                <a:solidFill>
                  <a:schemeClr val="accent1"/>
                </a:solidFill>
              </a:defRPr>
            </a:lvl2pPr>
            <a:lvl3pPr lvl="2">
              <a:spcBef>
                <a:spcPts val="0"/>
              </a:spcBef>
              <a:spcAft>
                <a:spcPts val="0"/>
              </a:spcAft>
              <a:buClr>
                <a:schemeClr val="accent1"/>
              </a:buClr>
              <a:buSzPts val="5400"/>
              <a:buNone/>
              <a:defRPr sz="5400">
                <a:solidFill>
                  <a:schemeClr val="accent1"/>
                </a:solidFill>
              </a:defRPr>
            </a:lvl3pPr>
            <a:lvl4pPr lvl="3">
              <a:spcBef>
                <a:spcPts val="0"/>
              </a:spcBef>
              <a:spcAft>
                <a:spcPts val="0"/>
              </a:spcAft>
              <a:buClr>
                <a:schemeClr val="accent1"/>
              </a:buClr>
              <a:buSzPts val="5400"/>
              <a:buNone/>
              <a:defRPr sz="5400">
                <a:solidFill>
                  <a:schemeClr val="accent1"/>
                </a:solidFill>
              </a:defRPr>
            </a:lvl4pPr>
            <a:lvl5pPr lvl="4">
              <a:spcBef>
                <a:spcPts val="0"/>
              </a:spcBef>
              <a:spcAft>
                <a:spcPts val="0"/>
              </a:spcAft>
              <a:buClr>
                <a:schemeClr val="accent1"/>
              </a:buClr>
              <a:buSzPts val="5400"/>
              <a:buNone/>
              <a:defRPr sz="5400">
                <a:solidFill>
                  <a:schemeClr val="accent1"/>
                </a:solidFill>
              </a:defRPr>
            </a:lvl5pPr>
            <a:lvl6pPr lvl="5">
              <a:spcBef>
                <a:spcPts val="0"/>
              </a:spcBef>
              <a:spcAft>
                <a:spcPts val="0"/>
              </a:spcAft>
              <a:buClr>
                <a:schemeClr val="accent1"/>
              </a:buClr>
              <a:buSzPts val="5400"/>
              <a:buNone/>
              <a:defRPr sz="5400">
                <a:solidFill>
                  <a:schemeClr val="accent1"/>
                </a:solidFill>
              </a:defRPr>
            </a:lvl6pPr>
            <a:lvl7pPr lvl="6">
              <a:spcBef>
                <a:spcPts val="0"/>
              </a:spcBef>
              <a:spcAft>
                <a:spcPts val="0"/>
              </a:spcAft>
              <a:buClr>
                <a:schemeClr val="accent1"/>
              </a:buClr>
              <a:buSzPts val="5400"/>
              <a:buNone/>
              <a:defRPr sz="5400">
                <a:solidFill>
                  <a:schemeClr val="accent1"/>
                </a:solidFill>
              </a:defRPr>
            </a:lvl7pPr>
            <a:lvl8pPr lvl="7">
              <a:spcBef>
                <a:spcPts val="0"/>
              </a:spcBef>
              <a:spcAft>
                <a:spcPts val="0"/>
              </a:spcAft>
              <a:buClr>
                <a:schemeClr val="accent1"/>
              </a:buClr>
              <a:buSzPts val="5400"/>
              <a:buNone/>
              <a:defRPr sz="5400">
                <a:solidFill>
                  <a:schemeClr val="accent1"/>
                </a:solidFill>
              </a:defRPr>
            </a:lvl8pPr>
            <a:lvl9pPr lvl="8">
              <a:spcBef>
                <a:spcPts val="0"/>
              </a:spcBef>
              <a:spcAft>
                <a:spcPts val="0"/>
              </a:spcAft>
              <a:buClr>
                <a:schemeClr val="accent1"/>
              </a:buClr>
              <a:buSzPts val="5400"/>
              <a:buNone/>
              <a:defRPr sz="5400">
                <a:solidFill>
                  <a:schemeClr val="accent1"/>
                </a:solidFill>
              </a:defRPr>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686400" cy="0"/>
          </a:xfrm>
          <a:prstGeom prst="straightConnector1">
            <a:avLst/>
          </a:prstGeom>
          <a:noFill/>
          <a:ln cap="flat" cmpd="sng" w="19050">
            <a:solidFill>
              <a:schemeClr val="lt2"/>
            </a:solidFill>
            <a:prstDash val="solid"/>
            <a:round/>
            <a:headEnd len="sm" w="sm" type="none"/>
            <a:tailEnd len="sm" w="sm" type="none"/>
          </a:ln>
        </p:spPr>
      </p:cxnSp>
      <p:sp>
        <p:nvSpPr>
          <p:cNvPr id="42" name="Google Shape;42;p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sz="4200">
                <a:solidFill>
                  <a:schemeClr val="lt2"/>
                </a:solidFill>
              </a:defRPr>
            </a:lvl1pPr>
            <a:lvl2pPr lvl="1" algn="ctr">
              <a:spcBef>
                <a:spcPts val="0"/>
              </a:spcBef>
              <a:spcAft>
                <a:spcPts val="0"/>
              </a:spcAft>
              <a:buClr>
                <a:schemeClr val="lt2"/>
              </a:buClr>
              <a:buSzPts val="4200"/>
              <a:buNone/>
              <a:defRPr sz="4200">
                <a:solidFill>
                  <a:schemeClr val="lt2"/>
                </a:solidFill>
              </a:defRPr>
            </a:lvl2pPr>
            <a:lvl3pPr lvl="2" algn="ctr">
              <a:spcBef>
                <a:spcPts val="0"/>
              </a:spcBef>
              <a:spcAft>
                <a:spcPts val="0"/>
              </a:spcAft>
              <a:buClr>
                <a:schemeClr val="lt2"/>
              </a:buClr>
              <a:buSzPts val="4200"/>
              <a:buNone/>
              <a:defRPr sz="4200">
                <a:solidFill>
                  <a:schemeClr val="lt2"/>
                </a:solidFill>
              </a:defRPr>
            </a:lvl3pPr>
            <a:lvl4pPr lvl="3" algn="ctr">
              <a:spcBef>
                <a:spcPts val="0"/>
              </a:spcBef>
              <a:spcAft>
                <a:spcPts val="0"/>
              </a:spcAft>
              <a:buClr>
                <a:schemeClr val="lt2"/>
              </a:buClr>
              <a:buSzPts val="4200"/>
              <a:buNone/>
              <a:defRPr sz="4200">
                <a:solidFill>
                  <a:schemeClr val="lt2"/>
                </a:solidFill>
              </a:defRPr>
            </a:lvl4pPr>
            <a:lvl5pPr lvl="4" algn="ctr">
              <a:spcBef>
                <a:spcPts val="0"/>
              </a:spcBef>
              <a:spcAft>
                <a:spcPts val="0"/>
              </a:spcAft>
              <a:buClr>
                <a:schemeClr val="lt2"/>
              </a:buClr>
              <a:buSzPts val="4200"/>
              <a:buNone/>
              <a:defRPr sz="4200">
                <a:solidFill>
                  <a:schemeClr val="lt2"/>
                </a:solidFill>
              </a:defRPr>
            </a:lvl5pPr>
            <a:lvl6pPr lvl="5" algn="ctr">
              <a:spcBef>
                <a:spcPts val="0"/>
              </a:spcBef>
              <a:spcAft>
                <a:spcPts val="0"/>
              </a:spcAft>
              <a:buClr>
                <a:schemeClr val="lt2"/>
              </a:buClr>
              <a:buSzPts val="4200"/>
              <a:buNone/>
              <a:defRPr sz="4200">
                <a:solidFill>
                  <a:schemeClr val="lt2"/>
                </a:solidFill>
              </a:defRPr>
            </a:lvl6pPr>
            <a:lvl7pPr lvl="6" algn="ctr">
              <a:spcBef>
                <a:spcPts val="0"/>
              </a:spcBef>
              <a:spcAft>
                <a:spcPts val="0"/>
              </a:spcAft>
              <a:buClr>
                <a:schemeClr val="lt2"/>
              </a:buClr>
              <a:buSzPts val="4200"/>
              <a:buNone/>
              <a:defRPr sz="4200">
                <a:solidFill>
                  <a:schemeClr val="lt2"/>
                </a:solidFill>
              </a:defRPr>
            </a:lvl7pPr>
            <a:lvl8pPr lvl="7" algn="ctr">
              <a:spcBef>
                <a:spcPts val="0"/>
              </a:spcBef>
              <a:spcAft>
                <a:spcPts val="0"/>
              </a:spcAft>
              <a:buClr>
                <a:schemeClr val="lt2"/>
              </a:buClr>
              <a:buSzPts val="4200"/>
              <a:buNone/>
              <a:defRPr sz="4200">
                <a:solidFill>
                  <a:schemeClr val="lt2"/>
                </a:solidFill>
              </a:defRPr>
            </a:lvl8pPr>
            <a:lvl9pPr lvl="8" algn="ctr">
              <a:spcBef>
                <a:spcPts val="0"/>
              </a:spcBef>
              <a:spcAft>
                <a:spcPts val="0"/>
              </a:spcAft>
              <a:buClr>
                <a:schemeClr val="lt2"/>
              </a:buClr>
              <a:buSzPts val="4200"/>
              <a:buNone/>
              <a:defRPr sz="4200">
                <a:solidFill>
                  <a:schemeClr val="lt2"/>
                </a:solidFill>
              </a:defRPr>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perback">
    <p:bg>
      <p:bgPr>
        <a:solidFill>
          <a:schemeClr val="accen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132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Google Shape;7;p1"/>
          <p:cNvSpPr txBox="1"/>
          <p:nvPr>
            <p:ph idx="1" type="body"/>
          </p:nvPr>
        </p:nvSpPr>
        <p:spPr>
          <a:xfrm>
            <a:off x="311700" y="1171600"/>
            <a:ext cx="8520600" cy="3397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indent="-317500" lvl="1" marL="914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indent="-317500" lvl="2" marL="1371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indent="-317500" lvl="3" marL="18288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indent="-317500" lvl="4" marL="22860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indent="-317500" lvl="5" marL="27432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indent="-317500" lvl="6" marL="32004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indent="-317500" lvl="7" marL="36576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indent="-317500" lvl="8" marL="41148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Old Standard TT"/>
                <a:ea typeface="Old Standard TT"/>
                <a:cs typeface="Old Standard TT"/>
                <a:sym typeface="Old Standard TT"/>
              </a:defRPr>
            </a:lvl1pPr>
            <a:lvl2pPr lvl="1" algn="r">
              <a:buNone/>
              <a:defRPr sz="1000">
                <a:solidFill>
                  <a:schemeClr val="dk1"/>
                </a:solidFill>
                <a:latin typeface="Old Standard TT"/>
                <a:ea typeface="Old Standard TT"/>
                <a:cs typeface="Old Standard TT"/>
                <a:sym typeface="Old Standard TT"/>
              </a:defRPr>
            </a:lvl2pPr>
            <a:lvl3pPr lvl="2" algn="r">
              <a:buNone/>
              <a:defRPr sz="1000">
                <a:solidFill>
                  <a:schemeClr val="dk1"/>
                </a:solidFill>
                <a:latin typeface="Old Standard TT"/>
                <a:ea typeface="Old Standard TT"/>
                <a:cs typeface="Old Standard TT"/>
                <a:sym typeface="Old Standard TT"/>
              </a:defRPr>
            </a:lvl3pPr>
            <a:lvl4pPr lvl="3" algn="r">
              <a:buNone/>
              <a:defRPr sz="1000">
                <a:solidFill>
                  <a:schemeClr val="dk1"/>
                </a:solidFill>
                <a:latin typeface="Old Standard TT"/>
                <a:ea typeface="Old Standard TT"/>
                <a:cs typeface="Old Standard TT"/>
                <a:sym typeface="Old Standard TT"/>
              </a:defRPr>
            </a:lvl4pPr>
            <a:lvl5pPr lvl="4" algn="r">
              <a:buNone/>
              <a:defRPr sz="1000">
                <a:solidFill>
                  <a:schemeClr val="dk1"/>
                </a:solidFill>
                <a:latin typeface="Old Standard TT"/>
                <a:ea typeface="Old Standard TT"/>
                <a:cs typeface="Old Standard TT"/>
                <a:sym typeface="Old Standard TT"/>
              </a:defRPr>
            </a:lvl5pPr>
            <a:lvl6pPr lvl="5" algn="r">
              <a:buNone/>
              <a:defRPr sz="1000">
                <a:solidFill>
                  <a:schemeClr val="dk1"/>
                </a:solidFill>
                <a:latin typeface="Old Standard TT"/>
                <a:ea typeface="Old Standard TT"/>
                <a:cs typeface="Old Standard TT"/>
                <a:sym typeface="Old Standard TT"/>
              </a:defRPr>
            </a:lvl6pPr>
            <a:lvl7pPr lvl="6" algn="r">
              <a:buNone/>
              <a:defRPr sz="1000">
                <a:solidFill>
                  <a:schemeClr val="dk1"/>
                </a:solidFill>
                <a:latin typeface="Old Standard TT"/>
                <a:ea typeface="Old Standard TT"/>
                <a:cs typeface="Old Standard TT"/>
                <a:sym typeface="Old Standard TT"/>
              </a:defRPr>
            </a:lvl7pPr>
            <a:lvl8pPr lvl="7" algn="r">
              <a:buNone/>
              <a:defRPr sz="1000">
                <a:solidFill>
                  <a:schemeClr val="dk1"/>
                </a:solidFill>
                <a:latin typeface="Old Standard TT"/>
                <a:ea typeface="Old Standard TT"/>
                <a:cs typeface="Old Standard TT"/>
                <a:sym typeface="Old Standard TT"/>
              </a:defRPr>
            </a:lvl8pPr>
            <a:lvl9pPr lvl="8" algn="r">
              <a:buNone/>
              <a:defRPr sz="1000">
                <a:solidFill>
                  <a:schemeClr val="dk1"/>
                </a:solidFill>
                <a:latin typeface="Old Standard TT"/>
                <a:ea typeface="Old Standard TT"/>
                <a:cs typeface="Old Standard TT"/>
                <a:sym typeface="Old Standard T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i.org/10.3886/ICPSR05303.v2" TargetMode="External"/><Relationship Id="rId4" Type="http://schemas.openxmlformats.org/officeDocument/2006/relationships/hyperlink" Target="https://doi.org/10.3886/ICPSR06737.v1" TargetMode="External"/><Relationship Id="rId5" Type="http://schemas.openxmlformats.org/officeDocument/2006/relationships/hyperlink" Target="https://soc.utah.edu/sociology3112/regression.php#:~:text=Ordinary%20least%20squares%20(OLS)%20regression%3A%20a%20technique%20in%20which,%22best%2Dfitting%20line.%2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Power Dynamics in International Organization</a:t>
            </a:r>
            <a:endParaRPr/>
          </a:p>
        </p:txBody>
      </p:sp>
      <p:sp>
        <p:nvSpPr>
          <p:cNvPr id="60" name="Google Shape;60;p13"/>
          <p:cNvSpPr txBox="1"/>
          <p:nvPr>
            <p:ph idx="1" type="subTitle"/>
          </p:nvPr>
        </p:nvSpPr>
        <p:spPr>
          <a:xfrm>
            <a:off x="512700" y="3840639"/>
            <a:ext cx="8118600" cy="78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Manas Reddy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Data and Analysis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we are using</a:t>
            </a:r>
            <a:endParaRPr/>
          </a:p>
        </p:txBody>
      </p:sp>
      <p:pic>
        <p:nvPicPr>
          <p:cNvPr id="120" name="Google Shape;120;p23"/>
          <p:cNvPicPr preferRelativeResize="0"/>
          <p:nvPr/>
        </p:nvPicPr>
        <p:blipFill>
          <a:blip r:embed="rId3">
            <a:alphaModFix/>
          </a:blip>
          <a:stretch>
            <a:fillRect/>
          </a:stretch>
        </p:blipFill>
        <p:spPr>
          <a:xfrm>
            <a:off x="131400" y="1397875"/>
            <a:ext cx="4367150" cy="2347739"/>
          </a:xfrm>
          <a:prstGeom prst="rect">
            <a:avLst/>
          </a:prstGeom>
          <a:noFill/>
          <a:ln>
            <a:noFill/>
          </a:ln>
        </p:spPr>
      </p:pic>
      <p:pic>
        <p:nvPicPr>
          <p:cNvPr id="121" name="Google Shape;121;p23"/>
          <p:cNvPicPr preferRelativeResize="0"/>
          <p:nvPr/>
        </p:nvPicPr>
        <p:blipFill>
          <a:blip r:embed="rId4">
            <a:alphaModFix/>
          </a:blip>
          <a:stretch>
            <a:fillRect/>
          </a:stretch>
        </p:blipFill>
        <p:spPr>
          <a:xfrm>
            <a:off x="4655450" y="1397850"/>
            <a:ext cx="4367150" cy="2347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What is this Analysis?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27" name="Google Shape;127;p24"/>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We are looking at how different factors (independent variables) affect the success of mediation efforts by international organizations (the dependent variable). The factors include:</a:t>
            </a:r>
            <a:endParaRPr/>
          </a:p>
          <a:p>
            <a:pPr indent="-342900" lvl="0" marL="457200" rtl="0" algn="l">
              <a:spcBef>
                <a:spcPts val="1600"/>
              </a:spcBef>
              <a:spcAft>
                <a:spcPts val="0"/>
              </a:spcAft>
              <a:buSzPts val="1800"/>
              <a:buChar char="●"/>
            </a:pPr>
            <a:r>
              <a:rPr lang="en"/>
              <a:t>Power asymmetry (power_of_parties): How much power is concentrated in certain parties.</a:t>
            </a:r>
            <a:endParaRPr/>
          </a:p>
          <a:p>
            <a:pPr indent="-342900" lvl="0" marL="457200" rtl="0" algn="l">
              <a:spcBef>
                <a:spcPts val="0"/>
              </a:spcBef>
              <a:spcAft>
                <a:spcPts val="0"/>
              </a:spcAft>
              <a:buSzPts val="1800"/>
              <a:buChar char="●"/>
            </a:pPr>
            <a:r>
              <a:rPr lang="en"/>
              <a:t>Conflict intensity (intensity_scale): How severe the conflict is.</a:t>
            </a:r>
            <a:endParaRPr/>
          </a:p>
          <a:p>
            <a:pPr indent="-342900" lvl="0" marL="457200" rtl="0" algn="l">
              <a:spcBef>
                <a:spcPts val="0"/>
              </a:spcBef>
              <a:spcAft>
                <a:spcPts val="0"/>
              </a:spcAft>
              <a:buSzPts val="1800"/>
              <a:buChar char="●"/>
            </a:pPr>
            <a:r>
              <a:rPr lang="en"/>
              <a:t>Likelihood of disappearance (likelihood_disappearance): The chances that the conflict will resolve without external help.</a:t>
            </a:r>
            <a:endParaRPr/>
          </a:p>
          <a:p>
            <a:pPr indent="-342900" lvl="0" marL="457200" rtl="0" algn="l">
              <a:spcBef>
                <a:spcPts val="0"/>
              </a:spcBef>
              <a:spcAft>
                <a:spcPts val="0"/>
              </a:spcAft>
              <a:buSzPts val="1800"/>
              <a:buChar char="●"/>
            </a:pPr>
            <a:r>
              <a:rPr lang="en"/>
              <a:t>Duration of hostilities (duration_hostilities): How long the conflict lasts.</a:t>
            </a:r>
            <a:endParaRPr/>
          </a:p>
          <a:p>
            <a:pPr indent="0" lvl="0" marL="0" rtl="0" algn="l">
              <a:spcBef>
                <a:spcPts val="1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we’re calculating it</a:t>
            </a:r>
            <a:endParaRPr/>
          </a:p>
        </p:txBody>
      </p:sp>
      <p:sp>
        <p:nvSpPr>
          <p:cNvPr id="133" name="Google Shape;133;p25"/>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We are using a Ordinary Least Squares (OLS) Regression, a statistical tool that identifies how one variable (dependent variable) changes in response to others (independent variables). </a:t>
            </a:r>
            <a:endParaRPr/>
          </a:p>
          <a:p>
            <a:pPr indent="0" lvl="0" marL="0" rtl="0" algn="l">
              <a:spcBef>
                <a:spcPts val="1600"/>
              </a:spcBef>
              <a:spcAft>
                <a:spcPts val="1600"/>
              </a:spcAft>
              <a:buNone/>
            </a:pPr>
            <a:r>
              <a:rPr lang="en"/>
              <a:t>University of Utah Sociology Department: OLS “</a:t>
            </a:r>
            <a:r>
              <a:rPr lang="en"/>
              <a:t>is a common technique for estimating coefficients of linear regression equations which describe the relationship between one or more independent quantitative variables and a dependent variable (simple or multiple linear regression), often evaluated using r-squared.</a:t>
            </a:r>
            <a:r>
              <a:rPr lang="en"/>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Accounting for Alternative Explanations</a:t>
            </a:r>
            <a:endParaRPr/>
          </a:p>
        </p:txBody>
      </p:sp>
      <p:sp>
        <p:nvSpPr>
          <p:cNvPr id="139" name="Google Shape;139;p26"/>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Through adding</a:t>
            </a:r>
            <a:r>
              <a:rPr lang="en"/>
              <a:t> variables that could influence the dependent variable (raw_success_score) besides the independent variables of interest we can account for alternative explanations. </a:t>
            </a:r>
            <a:endParaRPr/>
          </a:p>
          <a:p>
            <a:pPr indent="-342900" lvl="0" marL="457200" rtl="0" algn="l">
              <a:spcBef>
                <a:spcPts val="0"/>
              </a:spcBef>
              <a:spcAft>
                <a:spcPts val="0"/>
              </a:spcAft>
              <a:buSzPts val="1800"/>
              <a:buChar char="●"/>
            </a:pPr>
            <a:r>
              <a:rPr lang="en"/>
              <a:t>This helps control isolates the effect of the main independent variable (power_of_parties).</a:t>
            </a:r>
            <a:endParaRPr/>
          </a:p>
          <a:p>
            <a:pPr indent="-317500" lvl="1" marL="914400" rtl="0" algn="l">
              <a:spcBef>
                <a:spcPts val="0"/>
              </a:spcBef>
              <a:spcAft>
                <a:spcPts val="0"/>
              </a:spcAft>
              <a:buSzPts val="1400"/>
              <a:buChar char="○"/>
            </a:pPr>
            <a:r>
              <a:rPr lang="en"/>
              <a:t>Examples of Controls:</a:t>
            </a:r>
            <a:endParaRPr/>
          </a:p>
          <a:p>
            <a:pPr indent="-317500" lvl="2" marL="1371600" rtl="0" algn="l">
              <a:spcBef>
                <a:spcPts val="0"/>
              </a:spcBef>
              <a:spcAft>
                <a:spcPts val="0"/>
              </a:spcAft>
              <a:buSzPts val="1400"/>
              <a:buChar char="■"/>
            </a:pPr>
            <a:r>
              <a:rPr lang="en"/>
              <a:t>Conflict Type: Some conflicts (e.g., ethnic or territorial) may be inherently harder to mediate.</a:t>
            </a:r>
            <a:endParaRPr/>
          </a:p>
          <a:p>
            <a:pPr indent="-317500" lvl="2" marL="1371600" rtl="0" algn="l">
              <a:spcBef>
                <a:spcPts val="0"/>
              </a:spcBef>
              <a:spcAft>
                <a:spcPts val="0"/>
              </a:spcAft>
              <a:buSzPts val="1400"/>
              <a:buChar char="■"/>
            </a:pPr>
            <a:r>
              <a:rPr lang="en"/>
              <a:t>Resource Availability of IOs: Mediation success may depend on the personnel or funding an organization has.</a:t>
            </a:r>
            <a:endParaRPr/>
          </a:p>
          <a:p>
            <a:pPr indent="-317500" lvl="2" marL="1371600" rtl="0" algn="l">
              <a:spcBef>
                <a:spcPts val="0"/>
              </a:spcBef>
              <a:spcAft>
                <a:spcPts val="0"/>
              </a:spcAft>
              <a:buSzPts val="1400"/>
              <a:buChar char="■"/>
            </a:pPr>
            <a:r>
              <a:rPr lang="en"/>
              <a:t>Historical Relationships: Long-standing tensions between parties may reduce mediation effectiveness.</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7067425" y="144675"/>
            <a:ext cx="7056300" cy="2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graphicFrame>
        <p:nvGraphicFramePr>
          <p:cNvPr id="145" name="Google Shape;145;p27"/>
          <p:cNvGraphicFramePr/>
          <p:nvPr/>
        </p:nvGraphicFramePr>
        <p:xfrm>
          <a:off x="64275" y="144663"/>
          <a:ext cx="3000000" cy="3000000"/>
        </p:xfrm>
        <a:graphic>
          <a:graphicData uri="http://schemas.openxmlformats.org/drawingml/2006/table">
            <a:tbl>
              <a:tblPr>
                <a:noFill/>
                <a:tableStyleId>{8B18A2E4-F2F8-47CD-93EC-9753F8BD4201}</a:tableStyleId>
              </a:tblPr>
              <a:tblGrid>
                <a:gridCol w="1502575"/>
                <a:gridCol w="1408700"/>
                <a:gridCol w="1596450"/>
              </a:tblGrid>
              <a:tr h="563950">
                <a:tc>
                  <a:txBody>
                    <a:bodyPr/>
                    <a:lstStyle/>
                    <a:p>
                      <a:pPr indent="0" lvl="0" marL="0" rtl="0" algn="l">
                        <a:spcBef>
                          <a:spcPts val="0"/>
                        </a:spcBef>
                        <a:spcAft>
                          <a:spcPts val="0"/>
                        </a:spcAft>
                        <a:buNone/>
                      </a:pPr>
                      <a:r>
                        <a:rPr b="1" lang="en" sz="1000"/>
                        <a:t>Variable</a:t>
                      </a:r>
                      <a:endParaRPr b="1" sz="1000"/>
                    </a:p>
                  </a:txBody>
                  <a:tcPr marT="91425" marB="91425" marR="91425" marL="91425"/>
                </a:tc>
                <a:tc>
                  <a:txBody>
                    <a:bodyPr/>
                    <a:lstStyle/>
                    <a:p>
                      <a:pPr indent="0" lvl="0" marL="0" rtl="0" algn="l">
                        <a:spcBef>
                          <a:spcPts val="0"/>
                        </a:spcBef>
                        <a:spcAft>
                          <a:spcPts val="0"/>
                        </a:spcAft>
                        <a:buNone/>
                      </a:pPr>
                      <a:r>
                        <a:rPr b="1" lang="en" sz="1000"/>
                        <a:t>Effect on Success	</a:t>
                      </a:r>
                      <a:endParaRPr b="1" sz="1000"/>
                    </a:p>
                  </a:txBody>
                  <a:tcPr marT="91425" marB="91425" marR="91425" marL="91425"/>
                </a:tc>
                <a:tc>
                  <a:txBody>
                    <a:bodyPr/>
                    <a:lstStyle/>
                    <a:p>
                      <a:pPr indent="0" lvl="0" marL="0" rtl="0" algn="l">
                        <a:spcBef>
                          <a:spcPts val="0"/>
                        </a:spcBef>
                        <a:spcAft>
                          <a:spcPts val="0"/>
                        </a:spcAft>
                        <a:buNone/>
                      </a:pPr>
                      <a:r>
                        <a:rPr b="1" lang="en" sz="1000"/>
                        <a:t>Explanation</a:t>
                      </a:r>
                      <a:endParaRPr b="1" sz="1000"/>
                    </a:p>
                  </a:txBody>
                  <a:tcPr marT="91425" marB="91425" marR="91425" marL="91425"/>
                </a:tc>
              </a:tr>
              <a:tr h="784225">
                <a:tc>
                  <a:txBody>
                    <a:bodyPr/>
                    <a:lstStyle/>
                    <a:p>
                      <a:pPr indent="0" lvl="0" marL="0" rtl="0" algn="l">
                        <a:spcBef>
                          <a:spcPts val="0"/>
                        </a:spcBef>
                        <a:spcAft>
                          <a:spcPts val="0"/>
                        </a:spcAft>
                        <a:buNone/>
                      </a:pPr>
                      <a:r>
                        <a:rPr lang="en" sz="1000"/>
                        <a:t>R-squared</a:t>
                      </a:r>
                      <a:endParaRPr sz="1000"/>
                    </a:p>
                  </a:txBody>
                  <a:tcPr marT="91425" marB="91425" marR="91425" marL="91425"/>
                </a:tc>
                <a:tc>
                  <a:txBody>
                    <a:bodyPr/>
                    <a:lstStyle/>
                    <a:p>
                      <a:pPr indent="0" lvl="0" marL="0" rtl="0" algn="l">
                        <a:spcBef>
                          <a:spcPts val="0"/>
                        </a:spcBef>
                        <a:spcAft>
                          <a:spcPts val="0"/>
                        </a:spcAft>
                        <a:buNone/>
                      </a:pPr>
                      <a:r>
                        <a:rPr lang="en" sz="1000"/>
                        <a:t>0.113</a:t>
                      </a:r>
                      <a:endParaRPr sz="1000"/>
                    </a:p>
                  </a:txBody>
                  <a:tcPr marT="91425" marB="91425" marR="91425" marL="91425"/>
                </a:tc>
                <a:tc>
                  <a:txBody>
                    <a:bodyPr/>
                    <a:lstStyle/>
                    <a:p>
                      <a:pPr indent="0" lvl="0" marL="0" rtl="0" algn="l">
                        <a:spcBef>
                          <a:spcPts val="0"/>
                        </a:spcBef>
                        <a:spcAft>
                          <a:spcPts val="0"/>
                        </a:spcAft>
                        <a:buNone/>
                      </a:pPr>
                      <a:r>
                        <a:rPr lang="en" sz="1000"/>
                        <a:t>Indicates that the model explains approximately 11.3% of the variance in mediation success.</a:t>
                      </a:r>
                      <a:endParaRPr sz="1000"/>
                    </a:p>
                  </a:txBody>
                  <a:tcPr marT="91425" marB="91425" marR="91425" marL="91425"/>
                </a:tc>
              </a:tr>
              <a:tr h="1085875">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Power of Parties</a:t>
                      </a:r>
                      <a:endParaRPr sz="1000">
                        <a:solidFill>
                          <a:schemeClr val="dk1"/>
                        </a:solidFill>
                      </a:endParaRPr>
                    </a:p>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t>Coefficient=-0.172, </a:t>
                      </a:r>
                      <a:endParaRPr sz="1000"/>
                    </a:p>
                    <a:p>
                      <a:pPr indent="0" lvl="0" marL="0" rtl="0" algn="l">
                        <a:spcBef>
                          <a:spcPts val="0"/>
                        </a:spcBef>
                        <a:spcAft>
                          <a:spcPts val="0"/>
                        </a:spcAft>
                        <a:buClr>
                          <a:schemeClr val="dk1"/>
                        </a:buClr>
                        <a:buSzPts val="1100"/>
                        <a:buFont typeface="Arial"/>
                        <a:buNone/>
                      </a:pPr>
                      <a:r>
                        <a:rPr lang="en" sz="1000"/>
                        <a:t>p=0.051</a:t>
                      </a:r>
                      <a:endParaRPr sz="1000"/>
                    </a:p>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rPr lang="en" sz="1000"/>
                        <a:t>This suggests a marginal negative relationship between power asymmetry and mediation success, aligning with the hypothesis.</a:t>
                      </a:r>
                      <a:endParaRPr sz="1000"/>
                    </a:p>
                  </a:txBody>
                  <a:tcPr marT="91425" marB="91425" marR="91425" marL="91425"/>
                </a:tc>
              </a:tr>
              <a:tr h="633400">
                <a:tc>
                  <a:txBody>
                    <a:bodyPr/>
                    <a:lstStyle/>
                    <a:p>
                      <a:pPr indent="0" lvl="0" marL="0" rtl="0" algn="l">
                        <a:spcBef>
                          <a:spcPts val="0"/>
                        </a:spcBef>
                        <a:spcAft>
                          <a:spcPts val="0"/>
                        </a:spcAft>
                        <a:buNone/>
                      </a:pPr>
                      <a:r>
                        <a:rPr lang="en" sz="1000"/>
                        <a:t>Intensity Scale</a:t>
                      </a:r>
                      <a:endParaRPr sz="1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t>Coefficient=0.4443, </a:t>
                      </a:r>
                      <a:endParaRPr sz="1000"/>
                    </a:p>
                    <a:p>
                      <a:pPr indent="0" lvl="0" marL="0" rtl="0" algn="l">
                        <a:spcBef>
                          <a:spcPts val="0"/>
                        </a:spcBef>
                        <a:spcAft>
                          <a:spcPts val="0"/>
                        </a:spcAft>
                        <a:buNone/>
                      </a:pPr>
                      <a:r>
                        <a:rPr lang="en" sz="1000"/>
                        <a:t>p=0.001</a:t>
                      </a:r>
                      <a:endParaRPr sz="1000"/>
                    </a:p>
                  </a:txBody>
                  <a:tcPr marT="91425" marB="91425" marR="91425" marL="91425"/>
                </a:tc>
                <a:tc>
                  <a:txBody>
                    <a:bodyPr/>
                    <a:lstStyle/>
                    <a:p>
                      <a:pPr indent="0" lvl="0" marL="0" rtl="0" algn="l">
                        <a:spcBef>
                          <a:spcPts val="0"/>
                        </a:spcBef>
                        <a:spcAft>
                          <a:spcPts val="0"/>
                        </a:spcAft>
                        <a:buNone/>
                      </a:pPr>
                      <a:r>
                        <a:rPr lang="en" sz="1000"/>
                        <a:t>Higher intensity conflicts are positively associated with mediation success.</a:t>
                      </a:r>
                      <a:endParaRPr sz="1000"/>
                    </a:p>
                  </a:txBody>
                  <a:tcPr marT="91425" marB="91425" marR="91425" marL="91425"/>
                </a:tc>
              </a:tr>
              <a:tr h="784225">
                <a:tc>
                  <a:txBody>
                    <a:bodyPr/>
                    <a:lstStyle/>
                    <a:p>
                      <a:pPr indent="0" lvl="0" marL="0" rtl="0" algn="l">
                        <a:spcBef>
                          <a:spcPts val="0"/>
                        </a:spcBef>
                        <a:spcAft>
                          <a:spcPts val="0"/>
                        </a:spcAft>
                        <a:buNone/>
                      </a:pPr>
                      <a:r>
                        <a:rPr lang="en" sz="1000"/>
                        <a:t>Likelihood of Disappearance</a:t>
                      </a:r>
                      <a:endParaRPr sz="1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t>Coefficient = -0.3428, </a:t>
                      </a:r>
                      <a:endParaRPr sz="1000"/>
                    </a:p>
                    <a:p>
                      <a:pPr indent="0" lvl="0" marL="0" rtl="0" algn="l">
                        <a:spcBef>
                          <a:spcPts val="0"/>
                        </a:spcBef>
                        <a:spcAft>
                          <a:spcPts val="0"/>
                        </a:spcAft>
                        <a:buNone/>
                      </a:pPr>
                      <a:r>
                        <a:rPr lang="en" sz="1000"/>
                        <a:t>p=0.024</a:t>
                      </a:r>
                      <a:endParaRPr sz="1000"/>
                    </a:p>
                  </a:txBody>
                  <a:tcPr marT="91425" marB="91425" marR="91425" marL="91425"/>
                </a:tc>
                <a:tc>
                  <a:txBody>
                    <a:bodyPr/>
                    <a:lstStyle/>
                    <a:p>
                      <a:pPr indent="0" lvl="0" marL="0" rtl="0" algn="l">
                        <a:spcBef>
                          <a:spcPts val="0"/>
                        </a:spcBef>
                        <a:spcAft>
                          <a:spcPts val="0"/>
                        </a:spcAft>
                        <a:buNone/>
                      </a:pPr>
                      <a:r>
                        <a:rPr lang="en" sz="1000"/>
                        <a:t>Indicates that conflicts unlikely to disappear without intervention negatively affect success.</a:t>
                      </a:r>
                      <a:endParaRPr sz="1000"/>
                    </a:p>
                  </a:txBody>
                  <a:tcPr marT="91425" marB="91425" marR="91425" marL="91425"/>
                </a:tc>
              </a:tr>
              <a:tr h="633400">
                <a:tc>
                  <a:txBody>
                    <a:bodyPr/>
                    <a:lstStyle/>
                    <a:p>
                      <a:pPr indent="0" lvl="0" marL="0" rtl="0" algn="l">
                        <a:spcBef>
                          <a:spcPts val="0"/>
                        </a:spcBef>
                        <a:spcAft>
                          <a:spcPts val="0"/>
                        </a:spcAft>
                        <a:buNone/>
                      </a:pPr>
                      <a:r>
                        <a:rPr lang="en" sz="1000"/>
                        <a:t>Duration of Hostilities</a:t>
                      </a:r>
                      <a:endParaRPr sz="10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1000"/>
                        <a:t>Coefficient = 0.0429, p=0.740</a:t>
                      </a:r>
                      <a:endParaRPr sz="1000"/>
                    </a:p>
                    <a:p>
                      <a:pPr indent="0" lvl="0" marL="0" rtl="0" algn="l">
                        <a:spcBef>
                          <a:spcPts val="0"/>
                        </a:spcBef>
                        <a:spcAft>
                          <a:spcPts val="0"/>
                        </a:spcAft>
                        <a:buNone/>
                      </a:pPr>
                      <a:r>
                        <a:t/>
                      </a:r>
                      <a:endParaRPr sz="1000"/>
                    </a:p>
                  </a:txBody>
                  <a:tcPr marT="91425" marB="91425" marR="91425" marL="91425"/>
                </a:tc>
                <a:tc>
                  <a:txBody>
                    <a:bodyPr/>
                    <a:lstStyle/>
                    <a:p>
                      <a:pPr indent="0" lvl="0" marL="0" rtl="0" algn="l">
                        <a:spcBef>
                          <a:spcPts val="0"/>
                        </a:spcBef>
                        <a:spcAft>
                          <a:spcPts val="0"/>
                        </a:spcAft>
                        <a:buNone/>
                      </a:pPr>
                      <a:r>
                        <a:rPr lang="en" sz="1000"/>
                        <a:t>No significant impact on success.</a:t>
                      </a:r>
                      <a:endParaRPr sz="1000"/>
                    </a:p>
                  </a:txBody>
                  <a:tcPr marT="91425" marB="91425" marR="91425" marL="91425"/>
                </a:tc>
              </a:tr>
            </a:tbl>
          </a:graphicData>
        </a:graphic>
      </p:graphicFrame>
      <p:pic>
        <p:nvPicPr>
          <p:cNvPr id="146" name="Google Shape;146;p27"/>
          <p:cNvPicPr preferRelativeResize="0"/>
          <p:nvPr/>
        </p:nvPicPr>
        <p:blipFill>
          <a:blip r:embed="rId3">
            <a:alphaModFix/>
          </a:blip>
          <a:stretch>
            <a:fillRect/>
          </a:stretch>
        </p:blipFill>
        <p:spPr>
          <a:xfrm>
            <a:off x="4677475" y="1152013"/>
            <a:ext cx="4428974" cy="28394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8"/>
          <p:cNvSpPr txBox="1"/>
          <p:nvPr>
            <p:ph type="title"/>
          </p:nvPr>
        </p:nvSpPr>
        <p:spPr>
          <a:xfrm>
            <a:off x="256075" y="1905150"/>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do these </a:t>
            </a:r>
            <a:r>
              <a:rPr lang="en"/>
              <a:t>numbers mean in simple terms?</a:t>
            </a:r>
            <a:endParaRPr/>
          </a:p>
        </p:txBody>
      </p:sp>
      <p:sp>
        <p:nvSpPr>
          <p:cNvPr id="152" name="Google Shape;152;p28"/>
          <p:cNvSpPr txBox="1"/>
          <p:nvPr>
            <p:ph idx="2" type="body"/>
          </p:nvPr>
        </p:nvSpPr>
        <p:spPr>
          <a:xfrm>
            <a:off x="4777450" y="816575"/>
            <a:ext cx="4169700" cy="40830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lang="en" sz="1400"/>
              <a:t>1. Power of Parties (Asymmetry) vs. Mediation Success</a:t>
            </a:r>
            <a:endParaRPr sz="1400"/>
          </a:p>
          <a:p>
            <a:pPr indent="0" lvl="0" marL="457200" rtl="0" algn="l">
              <a:spcBef>
                <a:spcPts val="1600"/>
              </a:spcBef>
              <a:spcAft>
                <a:spcPts val="0"/>
              </a:spcAft>
              <a:buClr>
                <a:schemeClr val="dk1"/>
              </a:buClr>
              <a:buSzPts val="1100"/>
              <a:buFont typeface="Arial"/>
              <a:buNone/>
            </a:pPr>
            <a:r>
              <a:rPr lang="en" sz="1400"/>
              <a:t>The negative slope confirms that higher power asymmetry tends to decrease mediation success. This aligns with the hypothesis, suggesting that unequal power dynamics hinder effective conflict resolution.</a:t>
            </a:r>
            <a:endParaRPr sz="1400"/>
          </a:p>
          <a:p>
            <a:pPr indent="0" lvl="0" marL="457200" rtl="0" algn="l">
              <a:spcBef>
                <a:spcPts val="1600"/>
              </a:spcBef>
              <a:spcAft>
                <a:spcPts val="0"/>
              </a:spcAft>
              <a:buClr>
                <a:schemeClr val="dk1"/>
              </a:buClr>
              <a:buSzPts val="1100"/>
              <a:buFont typeface="Arial"/>
              <a:buNone/>
            </a:pPr>
            <a:r>
              <a:rPr lang="en" sz="1400"/>
              <a:t>2. Conflict Intensity vs. Mediation Success</a:t>
            </a:r>
            <a:endParaRPr sz="1400"/>
          </a:p>
          <a:p>
            <a:pPr indent="0" lvl="0" marL="457200" rtl="0" algn="l">
              <a:spcBef>
                <a:spcPts val="1600"/>
              </a:spcBef>
              <a:spcAft>
                <a:spcPts val="0"/>
              </a:spcAft>
              <a:buClr>
                <a:schemeClr val="dk1"/>
              </a:buClr>
              <a:buSzPts val="1100"/>
              <a:buFont typeface="Arial"/>
              <a:buNone/>
            </a:pPr>
            <a:r>
              <a:rPr lang="en" sz="1400"/>
              <a:t>A positive slope shows that more intense conflicts are associated with higher mediation success. This may reflect the urgency in resolving high-intensity conflicts, leading to greater collaboration among parties.</a:t>
            </a:r>
            <a:endParaRPr sz="1400"/>
          </a:p>
          <a:p>
            <a:pPr indent="0" lvl="0" marL="457200" rtl="0" algn="l">
              <a:spcBef>
                <a:spcPts val="1600"/>
              </a:spcBef>
              <a:spcAft>
                <a:spcPts val="0"/>
              </a:spcAft>
              <a:buClr>
                <a:schemeClr val="dk1"/>
              </a:buClr>
              <a:buSzPts val="1100"/>
              <a:buFont typeface="Arial"/>
              <a:buNone/>
            </a:pPr>
            <a:r>
              <a:t/>
            </a:r>
            <a:endParaRPr sz="1400"/>
          </a:p>
          <a:p>
            <a:pPr indent="0" lvl="0" marL="457200" rtl="0" algn="l">
              <a:spcBef>
                <a:spcPts val="1600"/>
              </a:spcBef>
              <a:spcAft>
                <a:spcPts val="1600"/>
              </a:spcAft>
              <a:buNone/>
            </a:pPr>
            <a:r>
              <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256075" y="1905150"/>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do these numbers mean in simple terms?</a:t>
            </a:r>
            <a:endParaRPr/>
          </a:p>
        </p:txBody>
      </p:sp>
      <p:sp>
        <p:nvSpPr>
          <p:cNvPr id="158" name="Google Shape;158;p29"/>
          <p:cNvSpPr txBox="1"/>
          <p:nvPr>
            <p:ph idx="2" type="body"/>
          </p:nvPr>
        </p:nvSpPr>
        <p:spPr>
          <a:xfrm>
            <a:off x="4777450" y="816575"/>
            <a:ext cx="4169700" cy="40830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Clr>
                <a:schemeClr val="dk1"/>
              </a:buClr>
              <a:buSzPts val="1100"/>
              <a:buFont typeface="Arial"/>
              <a:buNone/>
            </a:pPr>
            <a:r>
              <a:rPr lang="en" sz="1400"/>
              <a:t>3. Likelihood of Disappearance vs. Mediation Success</a:t>
            </a:r>
            <a:endParaRPr sz="1400"/>
          </a:p>
          <a:p>
            <a:pPr indent="0" lvl="0" marL="457200" rtl="0" algn="l">
              <a:spcBef>
                <a:spcPts val="1600"/>
              </a:spcBef>
              <a:spcAft>
                <a:spcPts val="0"/>
              </a:spcAft>
              <a:buClr>
                <a:schemeClr val="dk1"/>
              </a:buClr>
              <a:buSzPts val="1100"/>
              <a:buFont typeface="Arial"/>
              <a:buNone/>
            </a:pPr>
            <a:r>
              <a:rPr lang="en" sz="1400"/>
              <a:t>The negative relationship indicates that conflicts less likely to resolve naturally are harder to mediate successfully, highlighting the challenges of intractable disputes.</a:t>
            </a:r>
            <a:endParaRPr sz="1400"/>
          </a:p>
          <a:p>
            <a:pPr indent="0" lvl="0" marL="457200" rtl="0" algn="l">
              <a:spcBef>
                <a:spcPts val="1600"/>
              </a:spcBef>
              <a:spcAft>
                <a:spcPts val="0"/>
              </a:spcAft>
              <a:buClr>
                <a:schemeClr val="dk1"/>
              </a:buClr>
              <a:buSzPts val="1100"/>
              <a:buFont typeface="Arial"/>
              <a:buNone/>
            </a:pPr>
            <a:r>
              <a:rPr lang="en" sz="1400"/>
              <a:t>4. Duration of Hostilities vs. Mediation Success</a:t>
            </a:r>
            <a:endParaRPr sz="1400"/>
          </a:p>
          <a:p>
            <a:pPr indent="0" lvl="0" marL="457200" rtl="0" algn="l">
              <a:spcBef>
                <a:spcPts val="1600"/>
              </a:spcBef>
              <a:spcAft>
                <a:spcPts val="0"/>
              </a:spcAft>
              <a:buClr>
                <a:schemeClr val="dk1"/>
              </a:buClr>
              <a:buSzPts val="1100"/>
              <a:buFont typeface="Arial"/>
              <a:buNone/>
            </a:pPr>
            <a:r>
              <a:rPr lang="en" sz="1400"/>
              <a:t>The flat trendline suggests no significant relationship between how long a conflict lasts and mediation success, indicating other factors might play a larger role.</a:t>
            </a:r>
            <a:endParaRPr sz="1400"/>
          </a:p>
          <a:p>
            <a:pPr indent="0" lvl="0" marL="457200" rtl="0" algn="l">
              <a:spcBef>
                <a:spcPts val="1600"/>
              </a:spcBef>
              <a:spcAft>
                <a:spcPts val="1600"/>
              </a:spcAft>
              <a:buNone/>
            </a:pPr>
            <a:r>
              <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164" name="Google Shape;164;p30"/>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Key takeaways include:</a:t>
            </a:r>
            <a:endParaRPr/>
          </a:p>
          <a:p>
            <a:pPr indent="-342900" lvl="0" marL="457200" rtl="0" algn="l">
              <a:spcBef>
                <a:spcPts val="1600"/>
              </a:spcBef>
              <a:spcAft>
                <a:spcPts val="0"/>
              </a:spcAft>
              <a:buSzPts val="1800"/>
              <a:buChar char="●"/>
            </a:pPr>
            <a:r>
              <a:rPr lang="en"/>
              <a:t>Power Matters: Unequal power structures in IOs hinder their capacity to mediate conflicts effectively. This points to the need for reforms to balance power among member states.</a:t>
            </a:r>
            <a:endParaRPr/>
          </a:p>
          <a:p>
            <a:pPr indent="-342900" lvl="0" marL="457200" rtl="0" algn="l">
              <a:spcBef>
                <a:spcPts val="0"/>
              </a:spcBef>
              <a:spcAft>
                <a:spcPts val="0"/>
              </a:spcAft>
              <a:buSzPts val="1800"/>
              <a:buChar char="●"/>
            </a:pPr>
            <a:r>
              <a:rPr lang="en"/>
              <a:t>Intensity is a Double-Edged Sword: While more intense conflicts motivate parties toward resolution, they also pose unique challenges that IOs must navigate with care.</a:t>
            </a:r>
            <a:endParaRPr/>
          </a:p>
          <a:p>
            <a:pPr indent="-342900" lvl="0" marL="457200" rtl="0" algn="l">
              <a:spcBef>
                <a:spcPts val="0"/>
              </a:spcBef>
              <a:spcAft>
                <a:spcPts val="0"/>
              </a:spcAft>
              <a:buSzPts val="1800"/>
              <a:buChar char="●"/>
            </a:pPr>
            <a:r>
              <a:rPr lang="en"/>
              <a:t>Institutional Design is Crucial: Factors like resource availability, conflict type, and institutional mechanisms can either mitigate or exacerbate the challenges posed by power asymmetry.</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170" name="Google Shape;170;p31"/>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How This Advances Understanding</a:t>
            </a:r>
            <a:endParaRPr/>
          </a:p>
          <a:p>
            <a:pPr indent="-342900" lvl="0" marL="457200" rtl="0" algn="l">
              <a:spcBef>
                <a:spcPts val="1600"/>
              </a:spcBef>
              <a:spcAft>
                <a:spcPts val="0"/>
              </a:spcAft>
              <a:buSzPts val="1800"/>
              <a:buChar char="●"/>
            </a:pPr>
            <a:r>
              <a:rPr lang="en"/>
              <a:t>Challenges Conventional Views: This analysis of the </a:t>
            </a:r>
            <a:r>
              <a:rPr lang="en"/>
              <a:t>effectiveness</a:t>
            </a:r>
            <a:r>
              <a:rPr lang="en"/>
              <a:t> of IOs questions the assumption that all IOs are equally effective in mediating conflicts, emphasizing the importance of internal power dynamics.</a:t>
            </a:r>
            <a:endParaRPr/>
          </a:p>
          <a:p>
            <a:pPr indent="-342900" lvl="0" marL="457200" rtl="0" algn="l">
              <a:spcBef>
                <a:spcPts val="0"/>
              </a:spcBef>
              <a:spcAft>
                <a:spcPts val="0"/>
              </a:spcAft>
              <a:buSzPts val="1800"/>
              <a:buChar char="●"/>
            </a:pPr>
            <a:r>
              <a:rPr lang="en"/>
              <a:t>Informs Institutional Reforms: Insights from this research can guide IOs in restructuring their governance and decision-making processes to reduce the influence of dominant states.</a:t>
            </a:r>
            <a:endParaRPr/>
          </a:p>
          <a:p>
            <a:pPr indent="-342900" lvl="0" marL="457200" rtl="0" algn="l">
              <a:spcBef>
                <a:spcPts val="0"/>
              </a:spcBef>
              <a:spcAft>
                <a:spcPts val="0"/>
              </a:spcAft>
              <a:buSzPts val="1800"/>
              <a:buChar char="●"/>
            </a:pPr>
            <a:r>
              <a:rPr lang="en"/>
              <a:t>Bridges Theory and Practice: By linking quantitative analysis to real-world conflict mediation, the findings provide actionable insights for policymakers and IOs aiming to enhance their effectiveness.</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480875" y="610825"/>
            <a:ext cx="6276900" cy="4091400"/>
          </a:xfrm>
          <a:prstGeom prst="rect">
            <a:avLst/>
          </a:prstGeom>
        </p:spPr>
        <p:txBody>
          <a:bodyPr anchorCtr="0" anchor="ctr" bIns="91425" lIns="91425" spcFirstLastPara="1" rIns="91425" wrap="square" tIns="91425">
            <a:noAutofit/>
          </a:bodyPr>
          <a:lstStyle/>
          <a:p>
            <a:pPr indent="457200" lvl="0" marL="0" rtl="0" algn="l">
              <a:lnSpc>
                <a:spcPct val="200000"/>
              </a:lnSpc>
              <a:spcBef>
                <a:spcPts val="0"/>
              </a:spcBef>
              <a:spcAft>
                <a:spcPts val="0"/>
              </a:spcAft>
              <a:buClr>
                <a:schemeClr val="dk1"/>
              </a:buClr>
              <a:buSzPts val="1100"/>
              <a:buFont typeface="Arial"/>
              <a:buNone/>
            </a:pPr>
            <a:r>
              <a:rPr lang="en" sz="1800">
                <a:solidFill>
                  <a:schemeClr val="lt1"/>
                </a:solidFill>
              </a:rPr>
              <a:t>How do the internal power dynamics and resource allocation strategies within international organizations (IOs) influence their effectiveness in mediating civil conflicts, particularly in cases where member states hold conflicting interests, and how does this impact the durability of peace agreements in post-conflict states?</a:t>
            </a:r>
            <a:endParaRPr sz="1800">
              <a:solidFill>
                <a:schemeClr val="lt1"/>
              </a:solidFill>
            </a:endParaRPr>
          </a:p>
          <a:p>
            <a:pPr indent="0" lvl="0" marL="0" rtl="0" algn="l">
              <a:spcBef>
                <a:spcPts val="0"/>
              </a:spcBef>
              <a:spcAft>
                <a:spcPts val="0"/>
              </a:spcAft>
              <a:buNone/>
            </a:pPr>
            <a:r>
              <a:t/>
            </a:r>
            <a:endParaRPr sz="1800">
              <a:solidFill>
                <a:schemeClr val="lt1"/>
              </a:solidFill>
            </a:endParaRPr>
          </a:p>
        </p:txBody>
      </p:sp>
      <p:sp>
        <p:nvSpPr>
          <p:cNvPr id="66" name="Google Shape;66;p14"/>
          <p:cNvSpPr txBox="1"/>
          <p:nvPr/>
        </p:nvSpPr>
        <p:spPr>
          <a:xfrm>
            <a:off x="6938400" y="1676125"/>
            <a:ext cx="2205600" cy="196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lt1"/>
                </a:solidFill>
                <a:latin typeface="Old Standard TT"/>
                <a:ea typeface="Old Standard TT"/>
                <a:cs typeface="Old Standard TT"/>
                <a:sym typeface="Old Standard TT"/>
              </a:rPr>
              <a:t>RESEARCH QUESTION</a:t>
            </a:r>
            <a:endParaRPr b="1" sz="2400">
              <a:solidFill>
                <a:schemeClr val="lt1"/>
              </a:solidFill>
              <a:latin typeface="Old Standard TT"/>
              <a:ea typeface="Old Standard TT"/>
              <a:cs typeface="Old Standard TT"/>
              <a:sym typeface="Old Standard TT"/>
            </a:endParaRPr>
          </a:p>
        </p:txBody>
      </p:sp>
      <p:cxnSp>
        <p:nvCxnSpPr>
          <p:cNvPr id="67" name="Google Shape;67;p14"/>
          <p:cNvCxnSpPr/>
          <p:nvPr/>
        </p:nvCxnSpPr>
        <p:spPr>
          <a:xfrm>
            <a:off x="6767275" y="75100"/>
            <a:ext cx="0" cy="50967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2"/>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Conclusion</a:t>
            </a:r>
            <a:endParaRPr/>
          </a:p>
        </p:txBody>
      </p:sp>
      <p:sp>
        <p:nvSpPr>
          <p:cNvPr id="176" name="Google Shape;176;p32"/>
          <p:cNvSpPr txBox="1"/>
          <p:nvPr>
            <p:ph idx="1" type="body"/>
          </p:nvPr>
        </p:nvSpPr>
        <p:spPr>
          <a:xfrm>
            <a:off x="311700" y="1171600"/>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This research helps to show that achieving peace in conflict zones requires more than just the presence of an IO; it necessitates well-designed institutional structures. As geopolitical tensions and resource constraints grow, looking at data regarding </a:t>
            </a:r>
            <a:r>
              <a:rPr lang="en"/>
              <a:t>political</a:t>
            </a:r>
            <a:r>
              <a:rPr lang="en"/>
              <a:t> activity are vital for improving the global community's ability to manage and resolve conflicts in a fair manner to ensure the amount of human </a:t>
            </a:r>
            <a:r>
              <a:rPr lang="en"/>
              <a:t>casualties</a:t>
            </a:r>
            <a:r>
              <a:rPr lang="en"/>
              <a:t> is reduced.</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311700" y="445025"/>
            <a:ext cx="8520600" cy="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Thank you (Citations)</a:t>
            </a:r>
            <a:endParaRPr/>
          </a:p>
        </p:txBody>
      </p:sp>
      <p:sp>
        <p:nvSpPr>
          <p:cNvPr id="182" name="Google Shape;182;p33"/>
          <p:cNvSpPr txBox="1"/>
          <p:nvPr>
            <p:ph idx="1" type="body"/>
          </p:nvPr>
        </p:nvSpPr>
        <p:spPr>
          <a:xfrm>
            <a:off x="311700" y="1058225"/>
            <a:ext cx="85206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t>Boehmer, Charles, Erik Gartzke, and Timothy Nordstrom. 2004. "Do Intergovernmental Organizations Promote Peace?" World Politics 57(1): 1-38.</a:t>
            </a:r>
            <a:endParaRPr sz="600"/>
          </a:p>
          <a:p>
            <a:pPr indent="0" lvl="0" marL="0" rtl="0" algn="l">
              <a:spcBef>
                <a:spcPts val="1600"/>
              </a:spcBef>
              <a:spcAft>
                <a:spcPts val="0"/>
              </a:spcAft>
              <a:buClr>
                <a:schemeClr val="dk1"/>
              </a:buClr>
              <a:buSzPts val="1100"/>
              <a:buFont typeface="Arial"/>
              <a:buNone/>
            </a:pPr>
            <a:r>
              <a:rPr lang="en" sz="600"/>
              <a:t>Wallensteen, Peter, and Isak Svensson. 2014. "Talking Peace: International Mediation in Armed Conflicts." Journal of Peace Research 51(2): 315–327.</a:t>
            </a:r>
            <a:endParaRPr sz="600"/>
          </a:p>
          <a:p>
            <a:pPr indent="0" lvl="0" marL="0" rtl="0" algn="l">
              <a:spcBef>
                <a:spcPts val="1600"/>
              </a:spcBef>
              <a:spcAft>
                <a:spcPts val="0"/>
              </a:spcAft>
              <a:buClr>
                <a:schemeClr val="dk1"/>
              </a:buClr>
              <a:buSzPts val="1100"/>
              <a:buFont typeface="Arial"/>
              <a:buNone/>
            </a:pPr>
            <a:r>
              <a:rPr lang="en" sz="600"/>
              <a:t>Mele, Valentina, Simon Anderfuhren-Biget, and Frédéric Varone. 2015. "Conflicts of Interest in International Organizations: Evidence from Two United Nations Humanitarian Agencies." Public Administration 94(2): 490–508.</a:t>
            </a:r>
            <a:endParaRPr sz="600"/>
          </a:p>
          <a:p>
            <a:pPr indent="0" lvl="0" marL="0" rtl="0" algn="l">
              <a:spcBef>
                <a:spcPts val="1600"/>
              </a:spcBef>
              <a:spcAft>
                <a:spcPts val="0"/>
              </a:spcAft>
              <a:buClr>
                <a:schemeClr val="dk1"/>
              </a:buClr>
              <a:buSzPts val="1100"/>
              <a:buFont typeface="Arial"/>
              <a:buNone/>
            </a:pPr>
            <a:r>
              <a:rPr lang="en" sz="600"/>
              <a:t>Abbott, Kenneth W., and Duncan Snidal. 1998. "Why States Act Through Formal International Organizations." Journal of Conflict Resolution 42(1): 1-32.</a:t>
            </a:r>
            <a:endParaRPr sz="600"/>
          </a:p>
          <a:p>
            <a:pPr indent="0" lvl="0" marL="0" rtl="0" algn="l">
              <a:spcBef>
                <a:spcPts val="1600"/>
              </a:spcBef>
              <a:spcAft>
                <a:spcPts val="0"/>
              </a:spcAft>
              <a:buClr>
                <a:schemeClr val="dk1"/>
              </a:buClr>
              <a:buSzPts val="1100"/>
              <a:buFont typeface="Arial"/>
              <a:buNone/>
            </a:pPr>
            <a:r>
              <a:rPr lang="en" sz="600"/>
              <a:t>Lundgren, Magnus. 2016. "Conflict Management Capabilities of Peace-Brokering International Organizations, 1945–2010: A New Dataset." Conflict Management and Peace Science 33(2): 198–223.</a:t>
            </a:r>
            <a:endParaRPr sz="600"/>
          </a:p>
          <a:p>
            <a:pPr indent="0" lvl="0" marL="0" rtl="0" algn="l">
              <a:spcBef>
                <a:spcPts val="1600"/>
              </a:spcBef>
              <a:spcAft>
                <a:spcPts val="0"/>
              </a:spcAft>
              <a:buClr>
                <a:schemeClr val="dk1"/>
              </a:buClr>
              <a:buSzPts val="1100"/>
              <a:buFont typeface="Arial"/>
              <a:buNone/>
            </a:pPr>
            <a:r>
              <a:rPr lang="en" sz="600"/>
              <a:t>Haas, E. B. (1983). Regime Decay: Conflict Management and International Organizations, 1945-1981. International Organization, 37(2), 189–256. </a:t>
            </a:r>
            <a:endParaRPr sz="600"/>
          </a:p>
          <a:p>
            <a:pPr indent="0" lvl="0" marL="0" rtl="0" algn="l">
              <a:spcBef>
                <a:spcPts val="1600"/>
              </a:spcBef>
              <a:spcAft>
                <a:spcPts val="0"/>
              </a:spcAft>
              <a:buClr>
                <a:schemeClr val="dk1"/>
              </a:buClr>
              <a:buSzPts val="1100"/>
              <a:buFont typeface="Arial"/>
              <a:buNone/>
            </a:pPr>
            <a:r>
              <a:rPr lang="en" sz="600"/>
              <a:t>Chu, Jung-Eun, and Amer Research Taqa. 2015. "The Role of International Organizations in Resolving Global Conflicts." International Journal of Open Publication and Exploration 3(2): 26–32.</a:t>
            </a:r>
            <a:endParaRPr sz="600"/>
          </a:p>
          <a:p>
            <a:pPr indent="0" lvl="0" marL="0" rtl="0" algn="l">
              <a:spcBef>
                <a:spcPts val="1600"/>
              </a:spcBef>
              <a:spcAft>
                <a:spcPts val="0"/>
              </a:spcAft>
              <a:buNone/>
            </a:pPr>
            <a:r>
              <a:rPr lang="en" sz="600"/>
              <a:t>Kabore, F. (2023). The Role of International Organizations in Conflict Management in Burkina Faso. Journal of Conflict Management, 3(1), 37–49. </a:t>
            </a:r>
            <a:endParaRPr sz="600"/>
          </a:p>
          <a:p>
            <a:pPr indent="0" lvl="0" marL="0" rtl="0" algn="l">
              <a:spcBef>
                <a:spcPts val="1600"/>
              </a:spcBef>
              <a:spcAft>
                <a:spcPts val="0"/>
              </a:spcAft>
              <a:buNone/>
            </a:pPr>
            <a:r>
              <a:rPr lang="en" sz="600"/>
              <a:t>Haas, Ernst B., Butterworth, Robert Lyle, and Nye, Joseph. Conflict Management by International Organizations, 1945-1970. Inter-university Consortium for Political and Social Research [distributor], 2009-09-17. </a:t>
            </a:r>
            <a:r>
              <a:rPr lang="en" sz="600" u="sng">
                <a:solidFill>
                  <a:schemeClr val="hlink"/>
                </a:solidFill>
                <a:hlinkClick r:id="rId3"/>
              </a:rPr>
              <a:t>https://doi.org/10.3886/ICPSR05303.v2</a:t>
            </a:r>
            <a:r>
              <a:rPr lang="en" sz="600"/>
              <a:t>, https://www.icpsr.umich.edu/web/ICPSR/studies/5303/datadocumentation#</a:t>
            </a:r>
            <a:endParaRPr sz="600"/>
          </a:p>
          <a:p>
            <a:pPr indent="0" lvl="0" marL="0" rtl="0" algn="l">
              <a:spcBef>
                <a:spcPts val="1600"/>
              </a:spcBef>
              <a:spcAft>
                <a:spcPts val="0"/>
              </a:spcAft>
              <a:buNone/>
            </a:pPr>
            <a:r>
              <a:rPr lang="en" sz="600"/>
              <a:t>Jacobson, Harold K. International Governmental Organizations: Memberships and Characteristics, 1981 and 1992. [distributor], 2006-03-30. </a:t>
            </a:r>
            <a:r>
              <a:rPr lang="en" sz="600" u="sng">
                <a:solidFill>
                  <a:schemeClr val="hlink"/>
                </a:solidFill>
                <a:hlinkClick r:id="rId4"/>
              </a:rPr>
              <a:t>https://doi.org/10.3886/ICPSR06737.v1</a:t>
            </a:r>
            <a:r>
              <a:rPr lang="en" sz="600"/>
              <a:t>, https://www.icpsr.umich.edu/web/ICPSR/studies/6737/datadocumentation#</a:t>
            </a:r>
            <a:endParaRPr sz="600"/>
          </a:p>
          <a:p>
            <a:pPr indent="0" lvl="0" marL="0" rtl="0" algn="l">
              <a:spcBef>
                <a:spcPts val="1600"/>
              </a:spcBef>
              <a:spcAft>
                <a:spcPts val="0"/>
              </a:spcAft>
              <a:buNone/>
            </a:pPr>
            <a:r>
              <a:rPr lang="en" sz="600"/>
              <a:t>University of Utah, Department of Sociology. "Regression." University of Utah, Department of Sociology, [no date of publication]. </a:t>
            </a:r>
            <a:r>
              <a:rPr lang="en" sz="600" u="sng">
                <a:solidFill>
                  <a:schemeClr val="hlink"/>
                </a:solidFill>
                <a:hlinkClick r:id="rId5"/>
              </a:rPr>
              <a:t>https://soc.utah.edu/sociology3112/regression.php#:~:text=Ordinary%20least%20squares%20(OLS)%20regression%3A%20a%20technique%20in%20which,%22best%2Dfitting%20line.%22</a:t>
            </a:r>
            <a:endParaRPr sz="600"/>
          </a:p>
          <a:p>
            <a:pPr indent="0" lvl="0" marL="0" rtl="0" algn="l">
              <a:spcBef>
                <a:spcPts val="1600"/>
              </a:spcBef>
              <a:spcAft>
                <a:spcPts val="0"/>
              </a:spcAft>
              <a:buNone/>
            </a:pPr>
            <a:r>
              <a:t/>
            </a:r>
            <a:endParaRPr sz="600"/>
          </a:p>
          <a:p>
            <a:pPr indent="0" lvl="0" marL="0" rtl="0" algn="l">
              <a:spcBef>
                <a:spcPts val="1600"/>
              </a:spcBef>
              <a:spcAft>
                <a:spcPts val="0"/>
              </a:spcAft>
              <a:buClr>
                <a:schemeClr val="dk1"/>
              </a:buClr>
              <a:buSzPts val="1100"/>
              <a:buFont typeface="Arial"/>
              <a:buNone/>
            </a:pPr>
            <a:r>
              <a:t/>
            </a:r>
            <a:endParaRPr sz="600"/>
          </a:p>
          <a:p>
            <a:pPr indent="0" lvl="0" marL="0" rtl="0" algn="l">
              <a:spcBef>
                <a:spcPts val="1600"/>
              </a:spcBef>
              <a:spcAft>
                <a:spcPts val="0"/>
              </a:spcAft>
              <a:buClr>
                <a:schemeClr val="dk1"/>
              </a:buClr>
              <a:buSzPts val="1100"/>
              <a:buFont typeface="Arial"/>
              <a:buNone/>
            </a:pPr>
            <a:r>
              <a:t/>
            </a:r>
            <a:endParaRPr sz="600"/>
          </a:p>
          <a:p>
            <a:pPr indent="0" lvl="0" marL="0" rtl="0" algn="l">
              <a:spcBef>
                <a:spcPts val="1600"/>
              </a:spcBef>
              <a:spcAft>
                <a:spcPts val="1600"/>
              </a:spcAft>
              <a:buNone/>
            </a:pPr>
            <a:r>
              <a:t/>
            </a:r>
            <a:endParaRPr sz="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480875" y="610825"/>
            <a:ext cx="6276900" cy="40914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Clr>
                <a:schemeClr val="lt1"/>
              </a:buClr>
              <a:buSzPts val="1800"/>
              <a:buChar char="●"/>
            </a:pPr>
            <a:r>
              <a:rPr lang="en" sz="1800">
                <a:solidFill>
                  <a:schemeClr val="lt1"/>
                </a:solidFill>
              </a:rPr>
              <a:t>IOs with high power asymmetries (i.e. dominated by a few powerful states) are less effective in mediating civil conflicts.</a:t>
            </a: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Especially true when dominant members have vested interests in the conflict.</a:t>
            </a: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Power dynamics can skew decision-making, causing biased, delayed, or partial interventions.</a:t>
            </a: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For more effective mediation outcomes there needs to be a balanced power structures to mitigate dominance based actions.</a:t>
            </a:r>
            <a:endParaRPr sz="1800">
              <a:solidFill>
                <a:schemeClr val="lt1"/>
              </a:solidFill>
            </a:endParaRPr>
          </a:p>
        </p:txBody>
      </p:sp>
      <p:sp>
        <p:nvSpPr>
          <p:cNvPr id="73" name="Google Shape;73;p15"/>
          <p:cNvSpPr txBox="1"/>
          <p:nvPr/>
        </p:nvSpPr>
        <p:spPr>
          <a:xfrm>
            <a:off x="6776775" y="1642825"/>
            <a:ext cx="2367300" cy="202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000">
                <a:solidFill>
                  <a:schemeClr val="lt1"/>
                </a:solidFill>
                <a:latin typeface="Old Standard TT"/>
                <a:ea typeface="Old Standard TT"/>
                <a:cs typeface="Old Standard TT"/>
                <a:sym typeface="Old Standard TT"/>
              </a:rPr>
              <a:t>THEORETICAL</a:t>
            </a:r>
            <a:r>
              <a:rPr b="1" lang="en" sz="2000">
                <a:solidFill>
                  <a:schemeClr val="lt1"/>
                </a:solidFill>
                <a:latin typeface="Old Standard TT"/>
                <a:ea typeface="Old Standard TT"/>
                <a:cs typeface="Old Standard TT"/>
                <a:sym typeface="Old Standard TT"/>
              </a:rPr>
              <a:t> EXPECTATIONS</a:t>
            </a:r>
            <a:endParaRPr b="1" sz="2000">
              <a:solidFill>
                <a:schemeClr val="lt1"/>
              </a:solidFill>
              <a:latin typeface="Old Standard TT"/>
              <a:ea typeface="Old Standard TT"/>
              <a:cs typeface="Old Standard TT"/>
              <a:sym typeface="Old Standard TT"/>
            </a:endParaRPr>
          </a:p>
          <a:p>
            <a:pPr indent="0" lvl="0" marL="0" rtl="0" algn="l">
              <a:spcBef>
                <a:spcPts val="0"/>
              </a:spcBef>
              <a:spcAft>
                <a:spcPts val="0"/>
              </a:spcAft>
              <a:buClr>
                <a:schemeClr val="dk1"/>
              </a:buClr>
              <a:buSzPts val="1100"/>
              <a:buFont typeface="Arial"/>
              <a:buNone/>
            </a:pPr>
            <a:r>
              <a:t/>
            </a:r>
            <a:endParaRPr b="1" sz="2000">
              <a:solidFill>
                <a:schemeClr val="lt1"/>
              </a:solidFill>
              <a:latin typeface="Old Standard TT"/>
              <a:ea typeface="Old Standard TT"/>
              <a:cs typeface="Old Standard TT"/>
              <a:sym typeface="Old Standard TT"/>
            </a:endParaRPr>
          </a:p>
          <a:p>
            <a:pPr indent="0" lvl="0" marL="0" rtl="0" algn="l">
              <a:spcBef>
                <a:spcPts val="0"/>
              </a:spcBef>
              <a:spcAft>
                <a:spcPts val="0"/>
              </a:spcAft>
              <a:buNone/>
            </a:pPr>
            <a:r>
              <a:t/>
            </a:r>
            <a:endParaRPr b="1" sz="2000">
              <a:solidFill>
                <a:schemeClr val="lt1"/>
              </a:solidFill>
              <a:latin typeface="Old Standard TT"/>
              <a:ea typeface="Old Standard TT"/>
              <a:cs typeface="Old Standard TT"/>
              <a:sym typeface="Old Standard TT"/>
            </a:endParaRPr>
          </a:p>
        </p:txBody>
      </p:sp>
      <p:cxnSp>
        <p:nvCxnSpPr>
          <p:cNvPr id="74" name="Google Shape;74;p15"/>
          <p:cNvCxnSpPr/>
          <p:nvPr/>
        </p:nvCxnSpPr>
        <p:spPr>
          <a:xfrm>
            <a:off x="6767275" y="75100"/>
            <a:ext cx="0" cy="5096700"/>
          </a:xfrm>
          <a:prstGeom prst="straightConnector1">
            <a:avLst/>
          </a:prstGeom>
          <a:noFill/>
          <a:ln cap="flat" cmpd="sng" w="9525">
            <a:solidFill>
              <a:schemeClr val="lt1"/>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246750" y="1905150"/>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Dependent Variable</a:t>
            </a:r>
            <a:endParaRPr/>
          </a:p>
        </p:txBody>
      </p:sp>
      <p:sp>
        <p:nvSpPr>
          <p:cNvPr id="80" name="Google Shape;80;p16"/>
          <p:cNvSpPr txBox="1"/>
          <p:nvPr>
            <p:ph idx="2" type="body"/>
          </p:nvPr>
        </p:nvSpPr>
        <p:spPr>
          <a:xfrm>
            <a:off x="4836250" y="732100"/>
            <a:ext cx="4099200" cy="3407100"/>
          </a:xfrm>
          <a:prstGeom prst="rect">
            <a:avLst/>
          </a:prstGeom>
        </p:spPr>
        <p:txBody>
          <a:bodyPr anchorCtr="0" anchor="ctr" bIns="91425" lIns="91425" spcFirstLastPara="1" rIns="91425" wrap="square" tIns="91425">
            <a:noAutofit/>
          </a:bodyPr>
          <a:lstStyle/>
          <a:p>
            <a:pPr indent="-336550" lvl="0" marL="457200" rtl="0" algn="l">
              <a:spcBef>
                <a:spcPts val="0"/>
              </a:spcBef>
              <a:spcAft>
                <a:spcPts val="0"/>
              </a:spcAft>
              <a:buSzPts val="1700"/>
              <a:buChar char="●"/>
            </a:pPr>
            <a:r>
              <a:rPr lang="en" sz="1700"/>
              <a:t>Effectiveness of IOs in civil conflict mediation, measured by:</a:t>
            </a:r>
            <a:endParaRPr sz="1700"/>
          </a:p>
          <a:p>
            <a:pPr indent="-336550" lvl="1" marL="914400" rtl="0" algn="l">
              <a:spcBef>
                <a:spcPts val="1600"/>
              </a:spcBef>
              <a:spcAft>
                <a:spcPts val="0"/>
              </a:spcAft>
              <a:buSzPts val="1700"/>
              <a:buChar char="○"/>
            </a:pPr>
            <a:r>
              <a:rPr lang="en" sz="1700"/>
              <a:t>Peace agreements.</a:t>
            </a:r>
            <a:endParaRPr sz="1700"/>
          </a:p>
          <a:p>
            <a:pPr indent="-336550" lvl="1" marL="914400" rtl="0" algn="l">
              <a:spcBef>
                <a:spcPts val="1600"/>
              </a:spcBef>
              <a:spcAft>
                <a:spcPts val="0"/>
              </a:spcAft>
              <a:buSzPts val="1700"/>
              <a:buChar char="○"/>
            </a:pPr>
            <a:r>
              <a:rPr lang="en" sz="1700"/>
              <a:t>Reductions in conflict intensity.</a:t>
            </a:r>
            <a:endParaRPr sz="1700"/>
          </a:p>
          <a:p>
            <a:pPr indent="-336550" lvl="1" marL="914400" rtl="0" algn="l">
              <a:spcBef>
                <a:spcPts val="1600"/>
              </a:spcBef>
              <a:spcAft>
                <a:spcPts val="1600"/>
              </a:spcAft>
              <a:buSzPts val="1700"/>
              <a:buChar char="○"/>
            </a:pPr>
            <a:r>
              <a:rPr lang="en" sz="1700"/>
              <a:t>Post-conflict stability.</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Independent Variable</a:t>
            </a:r>
            <a:endParaRPr/>
          </a:p>
        </p:txBody>
      </p:sp>
      <p:sp>
        <p:nvSpPr>
          <p:cNvPr id="86" name="Google Shape;86;p17"/>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36550" lvl="0" marL="457200" rtl="0" algn="l">
              <a:spcBef>
                <a:spcPts val="0"/>
              </a:spcBef>
              <a:spcAft>
                <a:spcPts val="0"/>
              </a:spcAft>
              <a:buSzPts val="1700"/>
              <a:buChar char="●"/>
            </a:pPr>
            <a:r>
              <a:rPr lang="en" sz="1700"/>
              <a:t>Power asymmetry within IOs:</a:t>
            </a:r>
            <a:endParaRPr sz="1700"/>
          </a:p>
          <a:p>
            <a:pPr indent="-336550" lvl="1" marL="914400" rtl="0" algn="l">
              <a:spcBef>
                <a:spcPts val="0"/>
              </a:spcBef>
              <a:spcAft>
                <a:spcPts val="0"/>
              </a:spcAft>
              <a:buSzPts val="1700"/>
              <a:buChar char="○"/>
            </a:pPr>
            <a:r>
              <a:rPr lang="en" sz="1700"/>
              <a:t>Influence of dominant member states measured by:</a:t>
            </a:r>
            <a:endParaRPr sz="1700"/>
          </a:p>
          <a:p>
            <a:pPr indent="-336550" lvl="1" marL="914400" rtl="0" algn="l">
              <a:spcBef>
                <a:spcPts val="0"/>
              </a:spcBef>
              <a:spcAft>
                <a:spcPts val="0"/>
              </a:spcAft>
              <a:buSzPts val="1700"/>
              <a:buChar char="○"/>
            </a:pPr>
            <a:r>
              <a:rPr lang="en" sz="1700"/>
              <a:t>Membership structures.</a:t>
            </a:r>
            <a:endParaRPr sz="1700"/>
          </a:p>
          <a:p>
            <a:pPr indent="-336550" lvl="1" marL="914400" rtl="0" algn="l">
              <a:spcBef>
                <a:spcPts val="0"/>
              </a:spcBef>
              <a:spcAft>
                <a:spcPts val="0"/>
              </a:spcAft>
              <a:buSzPts val="1700"/>
              <a:buChar char="○"/>
            </a:pPr>
            <a:r>
              <a:rPr lang="en" sz="1700"/>
              <a:t>Voting power distributions.</a:t>
            </a:r>
            <a:endParaRPr sz="1700"/>
          </a:p>
          <a:p>
            <a:pPr indent="-336550" lvl="1" marL="914400" rtl="0" algn="l">
              <a:spcBef>
                <a:spcPts val="0"/>
              </a:spcBef>
              <a:spcAft>
                <a:spcPts val="0"/>
              </a:spcAft>
              <a:buSzPts val="1700"/>
              <a:buChar char="○"/>
            </a:pPr>
            <a:r>
              <a:rPr lang="en" sz="1700"/>
              <a:t>Funding contributions and decision outcomes.</a:t>
            </a:r>
            <a:endParaRPr sz="1700"/>
          </a:p>
          <a:p>
            <a:pPr indent="0" lvl="0" marL="0" rtl="0" algn="l">
              <a:spcBef>
                <a:spcPts val="1600"/>
              </a:spcBef>
              <a:spcAft>
                <a:spcPts val="1600"/>
              </a:spcAft>
              <a:buNone/>
            </a:pPr>
            <a:r>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Control Variable</a:t>
            </a:r>
            <a:endParaRPr/>
          </a:p>
        </p:txBody>
      </p:sp>
      <p:sp>
        <p:nvSpPr>
          <p:cNvPr id="92" name="Google Shape;92;p18"/>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36550" lvl="0" marL="457200" rtl="0" algn="l">
              <a:spcBef>
                <a:spcPts val="0"/>
              </a:spcBef>
              <a:spcAft>
                <a:spcPts val="0"/>
              </a:spcAft>
              <a:buSzPts val="1700"/>
              <a:buChar char="●"/>
            </a:pPr>
            <a:r>
              <a:rPr lang="en" sz="1700"/>
              <a:t>Control Variables: Conflict characteristics (type, intensity, duration), resource availability of the IO, etc.</a:t>
            </a:r>
            <a:endParaRPr sz="1700"/>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265500" y="1382350"/>
            <a:ext cx="4045200" cy="133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800"/>
              <a:t>Operationalization</a:t>
            </a:r>
            <a:endParaRPr sz="3800"/>
          </a:p>
        </p:txBody>
      </p:sp>
      <p:sp>
        <p:nvSpPr>
          <p:cNvPr id="98" name="Google Shape;98;p19"/>
          <p:cNvSpPr txBox="1"/>
          <p:nvPr>
            <p:ph idx="2" type="body"/>
          </p:nvPr>
        </p:nvSpPr>
        <p:spPr>
          <a:xfrm>
            <a:off x="4845650" y="1033950"/>
            <a:ext cx="3837000" cy="36951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sz="1600"/>
              <a:t>Concept: Effectiveness of IOs in mediating civil conflicts.</a:t>
            </a:r>
            <a:endParaRPr sz="1600"/>
          </a:p>
          <a:p>
            <a:pPr indent="-330200" lvl="0" marL="457200" rtl="0" algn="l">
              <a:spcBef>
                <a:spcPts val="0"/>
              </a:spcBef>
              <a:spcAft>
                <a:spcPts val="0"/>
              </a:spcAft>
              <a:buSzPts val="1600"/>
              <a:buChar char="●"/>
            </a:pPr>
            <a:r>
              <a:rPr lang="en" sz="1600"/>
              <a:t>Indicators: Instances of peace agreements, conflict de-escalation, and post-conflict stability.</a:t>
            </a:r>
            <a:endParaRPr sz="1600"/>
          </a:p>
          <a:p>
            <a:pPr indent="-330200" lvl="0" marL="457200" rtl="0" algn="l">
              <a:spcBef>
                <a:spcPts val="0"/>
              </a:spcBef>
              <a:spcAft>
                <a:spcPts val="0"/>
              </a:spcAft>
              <a:buSzPts val="1600"/>
              <a:buChar char="●"/>
            </a:pPr>
            <a:r>
              <a:rPr lang="en" sz="1600"/>
              <a:t>Data Sources: </a:t>
            </a:r>
            <a:r>
              <a:rPr lang="en" sz="1600"/>
              <a:t>Institute</a:t>
            </a:r>
            <a:r>
              <a:rPr lang="en" sz="1600"/>
              <a:t> for Social Research (</a:t>
            </a:r>
            <a:r>
              <a:rPr lang="en" sz="1600"/>
              <a:t>ICPSR</a:t>
            </a:r>
            <a:r>
              <a:rPr lang="en" sz="1600"/>
              <a:t>)’s </a:t>
            </a:r>
            <a:r>
              <a:rPr lang="en" sz="1600"/>
              <a:t>quantitative</a:t>
            </a:r>
            <a:r>
              <a:rPr lang="en" sz="1600"/>
              <a:t> case studies.</a:t>
            </a:r>
            <a:endParaRPr sz="1600"/>
          </a:p>
          <a:p>
            <a:pPr indent="-330200" lvl="0" marL="457200" rtl="0" algn="l">
              <a:spcBef>
                <a:spcPts val="0"/>
              </a:spcBef>
              <a:spcAft>
                <a:spcPts val="0"/>
              </a:spcAft>
              <a:buSzPts val="1600"/>
              <a:buChar char="●"/>
            </a:pPr>
            <a:r>
              <a:rPr lang="en" sz="1600"/>
              <a:t>Measurement: To quantify the relationship between power asymmetry and IO effectiveness while controlling for other factors.</a:t>
            </a:r>
            <a:endParaRPr sz="1600"/>
          </a:p>
          <a:p>
            <a:pPr indent="0" lvl="0" marL="0" rtl="0" algn="l">
              <a:spcBef>
                <a:spcPts val="1600"/>
              </a:spcBef>
              <a:spcAft>
                <a:spcPts val="1600"/>
              </a:spcAft>
              <a:buNone/>
            </a:pPr>
            <a:r>
              <a:t/>
            </a: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512700" y="1893300"/>
            <a:ext cx="8118600" cy="152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Hypothesis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1"/>
          <p:cNvSpPr txBox="1"/>
          <p:nvPr>
            <p:ph idx="1" type="body"/>
          </p:nvPr>
        </p:nvSpPr>
        <p:spPr>
          <a:xfrm>
            <a:off x="3117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Hypothesis</a:t>
            </a:r>
            <a:endParaRPr b="1" sz="1800"/>
          </a:p>
          <a:p>
            <a:pPr indent="0" lvl="0" marL="0" rtl="0" algn="l">
              <a:spcBef>
                <a:spcPts val="1600"/>
              </a:spcBef>
              <a:spcAft>
                <a:spcPts val="1600"/>
              </a:spcAft>
              <a:buNone/>
            </a:pPr>
            <a:r>
              <a:rPr lang="en" sz="1600"/>
              <a:t>Higher power asymmetry within an international organization (IO), as represented by the unequal influence of dominant member states, negatively impacts the IO's effectiveness in mediating conflicts.</a:t>
            </a:r>
            <a:endParaRPr sz="1600"/>
          </a:p>
        </p:txBody>
      </p:sp>
      <p:sp>
        <p:nvSpPr>
          <p:cNvPr id="109" name="Google Shape;109;p21"/>
          <p:cNvSpPr txBox="1"/>
          <p:nvPr>
            <p:ph idx="2" type="body"/>
          </p:nvPr>
        </p:nvSpPr>
        <p:spPr>
          <a:xfrm>
            <a:off x="4832400" y="1171675"/>
            <a:ext cx="3999900" cy="339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Unit of analysis:</a:t>
            </a:r>
            <a:endParaRPr b="1" sz="1800"/>
          </a:p>
          <a:p>
            <a:pPr indent="0" lvl="0" marL="0" rtl="0" algn="l">
              <a:spcBef>
                <a:spcPts val="1600"/>
              </a:spcBef>
              <a:spcAft>
                <a:spcPts val="0"/>
              </a:spcAft>
              <a:buClr>
                <a:schemeClr val="dk1"/>
              </a:buClr>
              <a:buSzPts val="1100"/>
              <a:buFont typeface="Arial"/>
              <a:buNone/>
            </a:pPr>
            <a:r>
              <a:rPr lang="en" sz="1800"/>
              <a:t>The individual mediation effort by an international organization in a conflict. Each observation represents a distinct instance where an IO attempted to mediate a conflict, characterized by variables such as power asymmetry, conflict intensity, and mediation outcomes.</a:t>
            </a:r>
            <a:endParaRPr sz="1800"/>
          </a:p>
          <a:p>
            <a:pPr indent="0" lvl="0" marL="0" rtl="0" algn="l">
              <a:spcBef>
                <a:spcPts val="1600"/>
              </a:spcBef>
              <a:spcAft>
                <a:spcPts val="0"/>
              </a:spcAft>
              <a:buClr>
                <a:schemeClr val="dk1"/>
              </a:buClr>
              <a:buSzPts val="1100"/>
              <a:buFont typeface="Arial"/>
              <a:buNone/>
            </a:pPr>
            <a:r>
              <a:t/>
            </a:r>
            <a:endParaRPr b="1" sz="1800"/>
          </a:p>
          <a:p>
            <a:pPr indent="0" lvl="0" marL="0" rtl="0" algn="l">
              <a:spcBef>
                <a:spcPts val="1600"/>
              </a:spcBef>
              <a:spcAft>
                <a:spcPts val="1600"/>
              </a:spcAft>
              <a:buNone/>
            </a:pPr>
            <a:r>
              <a:t/>
            </a:r>
            <a:endParaRPr b="1" sz="1800"/>
          </a:p>
        </p:txBody>
      </p:sp>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